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6"/>
  </p:notesMasterIdLst>
  <p:sldIdLst>
    <p:sldId id="274" r:id="rId5"/>
    <p:sldId id="291" r:id="rId6"/>
    <p:sldId id="277" r:id="rId7"/>
    <p:sldId id="2088198060" r:id="rId8"/>
    <p:sldId id="9187" r:id="rId9"/>
    <p:sldId id="9188" r:id="rId10"/>
    <p:sldId id="9189" r:id="rId11"/>
    <p:sldId id="9190" r:id="rId12"/>
    <p:sldId id="265" r:id="rId13"/>
    <p:sldId id="261" r:id="rId14"/>
    <p:sldId id="294" r:id="rId15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lene Hadrup" initials="MH" lastIdx="1" clrIdx="0">
    <p:extLst>
      <p:ext uri="{19B8F6BF-5375-455C-9EA6-DF929625EA0E}">
        <p15:presenceInfo xmlns:p15="http://schemas.microsoft.com/office/powerpoint/2012/main" userId="S::mha@evida.dk::015b2b84-7160-4a98-aa81-58644fb4d1a2" providerId="AD"/>
      </p:ext>
    </p:extLst>
  </p:cmAuthor>
  <p:cmAuthor id="2" name="Philip Sviatchenko" initials="PS" lastIdx="1" clrIdx="1">
    <p:extLst>
      <p:ext uri="{19B8F6BF-5375-455C-9EA6-DF929625EA0E}">
        <p15:presenceInfo xmlns:p15="http://schemas.microsoft.com/office/powerpoint/2012/main" userId="S::psv@evida.dk::6cec2830-3e41-44f2-ae02-95c7b804c48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7" autoAdjust="0"/>
    <p:restoredTop sz="94439" autoAdjust="0"/>
  </p:normalViewPr>
  <p:slideViewPr>
    <p:cSldViewPr snapToGrid="0">
      <p:cViewPr varScale="1">
        <p:scale>
          <a:sx n="108" d="100"/>
          <a:sy n="108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t\AppData\Local\Microsoft\Windows\INetCache\Content.Outlook\0H1QW512\Biogas%20status%20(003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Biogasandel</a:t>
            </a:r>
          </a:p>
          <a:p>
            <a:pPr>
              <a:defRPr/>
            </a:pPr>
            <a:r>
              <a:rPr lang="en-US"/>
              <a:t>seneste 12 måneders forbrug og produktion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1"/>
          <c:order val="0"/>
          <c:spPr>
            <a:ln w="34925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103"/>
              <c:layout>
                <c:manualLayout>
                  <c:x val="-7.457702409349105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114-4E69-B70D-EBD38A78954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Måned!$B$8:$B$111</c:f>
              <c:numCache>
                <c:formatCode>m/d/yyyy</c:formatCode>
                <c:ptCount val="104"/>
                <c:pt idx="0">
                  <c:v>41640</c:v>
                </c:pt>
                <c:pt idx="1">
                  <c:v>41671</c:v>
                </c:pt>
                <c:pt idx="2">
                  <c:v>41699</c:v>
                </c:pt>
                <c:pt idx="3">
                  <c:v>41730</c:v>
                </c:pt>
                <c:pt idx="4">
                  <c:v>41760</c:v>
                </c:pt>
                <c:pt idx="5">
                  <c:v>41791</c:v>
                </c:pt>
                <c:pt idx="6">
                  <c:v>41821</c:v>
                </c:pt>
                <c:pt idx="7">
                  <c:v>41852</c:v>
                </c:pt>
                <c:pt idx="8">
                  <c:v>41883</c:v>
                </c:pt>
                <c:pt idx="9">
                  <c:v>41913</c:v>
                </c:pt>
                <c:pt idx="10">
                  <c:v>41944</c:v>
                </c:pt>
                <c:pt idx="11">
                  <c:v>41974</c:v>
                </c:pt>
                <c:pt idx="12">
                  <c:v>42005</c:v>
                </c:pt>
                <c:pt idx="13">
                  <c:v>42036</c:v>
                </c:pt>
                <c:pt idx="14">
                  <c:v>42064</c:v>
                </c:pt>
                <c:pt idx="15">
                  <c:v>42095</c:v>
                </c:pt>
                <c:pt idx="16">
                  <c:v>42125</c:v>
                </c:pt>
                <c:pt idx="17">
                  <c:v>42156</c:v>
                </c:pt>
                <c:pt idx="18">
                  <c:v>42186</c:v>
                </c:pt>
                <c:pt idx="19">
                  <c:v>42217</c:v>
                </c:pt>
                <c:pt idx="20">
                  <c:v>42248</c:v>
                </c:pt>
                <c:pt idx="21">
                  <c:v>42278</c:v>
                </c:pt>
                <c:pt idx="22">
                  <c:v>42309</c:v>
                </c:pt>
                <c:pt idx="23">
                  <c:v>42339</c:v>
                </c:pt>
                <c:pt idx="24">
                  <c:v>42370</c:v>
                </c:pt>
                <c:pt idx="25">
                  <c:v>42401</c:v>
                </c:pt>
                <c:pt idx="26">
                  <c:v>42430</c:v>
                </c:pt>
                <c:pt idx="27">
                  <c:v>42461</c:v>
                </c:pt>
                <c:pt idx="28">
                  <c:v>42491</c:v>
                </c:pt>
                <c:pt idx="29">
                  <c:v>42522</c:v>
                </c:pt>
                <c:pt idx="30">
                  <c:v>42552</c:v>
                </c:pt>
                <c:pt idx="31">
                  <c:v>42583</c:v>
                </c:pt>
                <c:pt idx="32">
                  <c:v>42614</c:v>
                </c:pt>
                <c:pt idx="33">
                  <c:v>42644</c:v>
                </c:pt>
                <c:pt idx="34">
                  <c:v>42675</c:v>
                </c:pt>
                <c:pt idx="35">
                  <c:v>42705</c:v>
                </c:pt>
                <c:pt idx="36">
                  <c:v>42736</c:v>
                </c:pt>
                <c:pt idx="37">
                  <c:v>42767</c:v>
                </c:pt>
                <c:pt idx="38">
                  <c:v>42795</c:v>
                </c:pt>
                <c:pt idx="39">
                  <c:v>42826</c:v>
                </c:pt>
                <c:pt idx="40">
                  <c:v>42856</c:v>
                </c:pt>
                <c:pt idx="41">
                  <c:v>42887</c:v>
                </c:pt>
                <c:pt idx="42">
                  <c:v>42917</c:v>
                </c:pt>
                <c:pt idx="43">
                  <c:v>42948</c:v>
                </c:pt>
                <c:pt idx="44">
                  <c:v>42979</c:v>
                </c:pt>
                <c:pt idx="45">
                  <c:v>43009</c:v>
                </c:pt>
                <c:pt idx="46">
                  <c:v>43040</c:v>
                </c:pt>
                <c:pt idx="47">
                  <c:v>43070</c:v>
                </c:pt>
                <c:pt idx="48">
                  <c:v>43101</c:v>
                </c:pt>
                <c:pt idx="49">
                  <c:v>43132</c:v>
                </c:pt>
                <c:pt idx="50">
                  <c:v>43160</c:v>
                </c:pt>
                <c:pt idx="51">
                  <c:v>43191</c:v>
                </c:pt>
                <c:pt idx="52">
                  <c:v>43221</c:v>
                </c:pt>
                <c:pt idx="53">
                  <c:v>43252</c:v>
                </c:pt>
                <c:pt idx="54">
                  <c:v>43282</c:v>
                </c:pt>
                <c:pt idx="55">
                  <c:v>43313</c:v>
                </c:pt>
                <c:pt idx="56">
                  <c:v>43344</c:v>
                </c:pt>
                <c:pt idx="57">
                  <c:v>43374</c:v>
                </c:pt>
                <c:pt idx="58">
                  <c:v>43405</c:v>
                </c:pt>
                <c:pt idx="59">
                  <c:v>43435</c:v>
                </c:pt>
                <c:pt idx="60">
                  <c:v>43466</c:v>
                </c:pt>
                <c:pt idx="61">
                  <c:v>43497</c:v>
                </c:pt>
                <c:pt idx="62">
                  <c:v>43525</c:v>
                </c:pt>
                <c:pt idx="63">
                  <c:v>43556</c:v>
                </c:pt>
                <c:pt idx="64">
                  <c:v>43586</c:v>
                </c:pt>
                <c:pt idx="65">
                  <c:v>43617</c:v>
                </c:pt>
                <c:pt idx="66">
                  <c:v>43647</c:v>
                </c:pt>
                <c:pt idx="67">
                  <c:v>43678</c:v>
                </c:pt>
                <c:pt idx="68">
                  <c:v>43709</c:v>
                </c:pt>
                <c:pt idx="69">
                  <c:v>43739</c:v>
                </c:pt>
                <c:pt idx="70">
                  <c:v>43770</c:v>
                </c:pt>
                <c:pt idx="71">
                  <c:v>43800</c:v>
                </c:pt>
                <c:pt idx="72">
                  <c:v>43831</c:v>
                </c:pt>
                <c:pt idx="73">
                  <c:v>43862</c:v>
                </c:pt>
                <c:pt idx="74">
                  <c:v>43891</c:v>
                </c:pt>
                <c:pt idx="75">
                  <c:v>43922</c:v>
                </c:pt>
                <c:pt idx="76">
                  <c:v>43952</c:v>
                </c:pt>
                <c:pt idx="77">
                  <c:v>43983</c:v>
                </c:pt>
                <c:pt idx="78">
                  <c:v>44013</c:v>
                </c:pt>
                <c:pt idx="79">
                  <c:v>44044</c:v>
                </c:pt>
                <c:pt idx="80">
                  <c:v>44075</c:v>
                </c:pt>
                <c:pt idx="81">
                  <c:v>44105</c:v>
                </c:pt>
                <c:pt idx="82">
                  <c:v>44136</c:v>
                </c:pt>
                <c:pt idx="83">
                  <c:v>44166</c:v>
                </c:pt>
                <c:pt idx="84">
                  <c:v>44197</c:v>
                </c:pt>
                <c:pt idx="85">
                  <c:v>44228</c:v>
                </c:pt>
                <c:pt idx="86">
                  <c:v>44256</c:v>
                </c:pt>
                <c:pt idx="87">
                  <c:v>44287</c:v>
                </c:pt>
                <c:pt idx="88">
                  <c:v>44317</c:v>
                </c:pt>
                <c:pt idx="89">
                  <c:v>44348</c:v>
                </c:pt>
                <c:pt idx="90">
                  <c:v>44378</c:v>
                </c:pt>
                <c:pt idx="91">
                  <c:v>44409</c:v>
                </c:pt>
                <c:pt idx="92">
                  <c:v>44440</c:v>
                </c:pt>
                <c:pt idx="93">
                  <c:v>44470</c:v>
                </c:pt>
                <c:pt idx="94">
                  <c:v>44501</c:v>
                </c:pt>
                <c:pt idx="95">
                  <c:v>44531</c:v>
                </c:pt>
                <c:pt idx="96">
                  <c:v>44562</c:v>
                </c:pt>
                <c:pt idx="97">
                  <c:v>44593</c:v>
                </c:pt>
                <c:pt idx="98">
                  <c:v>44621</c:v>
                </c:pt>
                <c:pt idx="99">
                  <c:v>44652</c:v>
                </c:pt>
                <c:pt idx="100">
                  <c:v>44682</c:v>
                </c:pt>
                <c:pt idx="101">
                  <c:v>44713</c:v>
                </c:pt>
                <c:pt idx="102">
                  <c:v>44743</c:v>
                </c:pt>
                <c:pt idx="103">
                  <c:v>44774</c:v>
                </c:pt>
              </c:numCache>
            </c:numRef>
          </c:cat>
          <c:val>
            <c:numRef>
              <c:f>Måned!$E$8:$E$111</c:f>
              <c:numCache>
                <c:formatCode>0.00%</c:formatCode>
                <c:ptCount val="104"/>
                <c:pt idx="0">
                  <c:v>1.5268280925072959E-4</c:v>
                </c:pt>
                <c:pt idx="1">
                  <c:v>3.0526839804058241E-4</c:v>
                </c:pt>
                <c:pt idx="2">
                  <c:v>5.5268633505821591E-4</c:v>
                </c:pt>
                <c:pt idx="3">
                  <c:v>8.0392355158263081E-4</c:v>
                </c:pt>
                <c:pt idx="4">
                  <c:v>1.0249288795092699E-3</c:v>
                </c:pt>
                <c:pt idx="5">
                  <c:v>1.2116349789414566E-3</c:v>
                </c:pt>
                <c:pt idx="6">
                  <c:v>1.4053939629911348E-3</c:v>
                </c:pt>
                <c:pt idx="7">
                  <c:v>1.7443285145670277E-3</c:v>
                </c:pt>
                <c:pt idx="8">
                  <c:v>2.1189759409642852E-3</c:v>
                </c:pt>
                <c:pt idx="9">
                  <c:v>2.6850598038940707E-3</c:v>
                </c:pt>
                <c:pt idx="10">
                  <c:v>3.3652161624213536E-3</c:v>
                </c:pt>
                <c:pt idx="11">
                  <c:v>4.0501140817564727E-3</c:v>
                </c:pt>
                <c:pt idx="12">
                  <c:v>4.8293450928750146E-3</c:v>
                </c:pt>
                <c:pt idx="13">
                  <c:v>5.3527823224278929E-3</c:v>
                </c:pt>
                <c:pt idx="14">
                  <c:v>5.882609973590777E-3</c:v>
                </c:pt>
                <c:pt idx="15">
                  <c:v>6.4600047706171344E-3</c:v>
                </c:pt>
                <c:pt idx="16">
                  <c:v>7.0588367457963758E-3</c:v>
                </c:pt>
                <c:pt idx="17">
                  <c:v>7.6293813464104812E-3</c:v>
                </c:pt>
                <c:pt idx="18">
                  <c:v>8.3554830752343955E-3</c:v>
                </c:pt>
                <c:pt idx="19">
                  <c:v>9.0600000439778686E-3</c:v>
                </c:pt>
                <c:pt idx="20">
                  <c:v>9.7271535790773231E-3</c:v>
                </c:pt>
                <c:pt idx="21">
                  <c:v>1.0192451292174835E-2</c:v>
                </c:pt>
                <c:pt idx="22">
                  <c:v>1.0518366167148942E-2</c:v>
                </c:pt>
                <c:pt idx="23">
                  <c:v>1.1512776644205355E-2</c:v>
                </c:pt>
                <c:pt idx="24">
                  <c:v>1.2124532693584645E-2</c:v>
                </c:pt>
                <c:pt idx="25">
                  <c:v>1.3433502834884562E-2</c:v>
                </c:pt>
                <c:pt idx="26">
                  <c:v>1.486062045507857E-2</c:v>
                </c:pt>
                <c:pt idx="27">
                  <c:v>1.6235228789065453E-2</c:v>
                </c:pt>
                <c:pt idx="28">
                  <c:v>1.8031927856943245E-2</c:v>
                </c:pt>
                <c:pt idx="29">
                  <c:v>1.9866776003236903E-2</c:v>
                </c:pt>
                <c:pt idx="30">
                  <c:v>2.1663556377615634E-2</c:v>
                </c:pt>
                <c:pt idx="31">
                  <c:v>2.3733665128795725E-2</c:v>
                </c:pt>
                <c:pt idx="32">
                  <c:v>2.609214065194276E-2</c:v>
                </c:pt>
                <c:pt idx="33">
                  <c:v>2.8287167103063289E-2</c:v>
                </c:pt>
                <c:pt idx="34">
                  <c:v>2.9845059824317753E-2</c:v>
                </c:pt>
                <c:pt idx="35">
                  <c:v>3.1807074979510491E-2</c:v>
                </c:pt>
                <c:pt idx="36">
                  <c:v>3.4391272978936502E-2</c:v>
                </c:pt>
                <c:pt idx="37">
                  <c:v>3.5478175805730934E-2</c:v>
                </c:pt>
                <c:pt idx="38">
                  <c:v>3.6983535807331748E-2</c:v>
                </c:pt>
                <c:pt idx="39">
                  <c:v>3.8542885816638554E-2</c:v>
                </c:pt>
                <c:pt idx="40">
                  <c:v>3.9773489841096035E-2</c:v>
                </c:pt>
                <c:pt idx="41">
                  <c:v>4.134591952104439E-2</c:v>
                </c:pt>
                <c:pt idx="42">
                  <c:v>4.290044164645921E-2</c:v>
                </c:pt>
                <c:pt idx="43">
                  <c:v>4.4330945886525787E-2</c:v>
                </c:pt>
                <c:pt idx="44">
                  <c:v>4.5494134374284081E-2</c:v>
                </c:pt>
                <c:pt idx="45">
                  <c:v>4.795807447502333E-2</c:v>
                </c:pt>
                <c:pt idx="46">
                  <c:v>5.1129012156062116E-2</c:v>
                </c:pt>
                <c:pt idx="47">
                  <c:v>5.3221878075155389E-2</c:v>
                </c:pt>
                <c:pt idx="48">
                  <c:v>5.5363244313446962E-2</c:v>
                </c:pt>
                <c:pt idx="49">
                  <c:v>5.6373553150036643E-2</c:v>
                </c:pt>
                <c:pt idx="50">
                  <c:v>5.6443752695165432E-2</c:v>
                </c:pt>
                <c:pt idx="51">
                  <c:v>5.8597273909825109E-2</c:v>
                </c:pt>
                <c:pt idx="52">
                  <c:v>6.0956420794132708E-2</c:v>
                </c:pt>
                <c:pt idx="53">
                  <c:v>6.2766377924315414E-2</c:v>
                </c:pt>
                <c:pt idx="54">
                  <c:v>6.4798589299439588E-2</c:v>
                </c:pt>
                <c:pt idx="55">
                  <c:v>6.644024998425048E-2</c:v>
                </c:pt>
                <c:pt idx="56">
                  <c:v>6.8220090001042219E-2</c:v>
                </c:pt>
                <c:pt idx="57">
                  <c:v>6.9462087919588522E-2</c:v>
                </c:pt>
                <c:pt idx="58">
                  <c:v>7.0907897936604639E-2</c:v>
                </c:pt>
                <c:pt idx="59">
                  <c:v>7.2926228697917067E-2</c:v>
                </c:pt>
                <c:pt idx="60">
                  <c:v>7.5228699479726407E-2</c:v>
                </c:pt>
                <c:pt idx="61">
                  <c:v>8.0499352087901335E-2</c:v>
                </c:pt>
                <c:pt idx="62">
                  <c:v>8.705420421254513E-2</c:v>
                </c:pt>
                <c:pt idx="63">
                  <c:v>8.9890501365019582E-2</c:v>
                </c:pt>
                <c:pt idx="64">
                  <c:v>9.0641069830920518E-2</c:v>
                </c:pt>
                <c:pt idx="65">
                  <c:v>9.2541842366623009E-2</c:v>
                </c:pt>
                <c:pt idx="66">
                  <c:v>9.2838343960213565E-2</c:v>
                </c:pt>
                <c:pt idx="67">
                  <c:v>9.4273878098053446E-2</c:v>
                </c:pt>
                <c:pt idx="68">
                  <c:v>9.6188733625252321E-2</c:v>
                </c:pt>
                <c:pt idx="69">
                  <c:v>9.7472835168140259E-2</c:v>
                </c:pt>
                <c:pt idx="70">
                  <c:v>9.9673574548622496E-2</c:v>
                </c:pt>
                <c:pt idx="71">
                  <c:v>0.10258129525351885</c:v>
                </c:pt>
                <c:pt idx="72">
                  <c:v>0.10940144754176101</c:v>
                </c:pt>
                <c:pt idx="73">
                  <c:v>0.11304549747648029</c:v>
                </c:pt>
                <c:pt idx="74">
                  <c:v>0.11707620043157148</c:v>
                </c:pt>
                <c:pt idx="75">
                  <c:v>0.12111615973428723</c:v>
                </c:pt>
                <c:pt idx="76">
                  <c:v>0.12584681111745979</c:v>
                </c:pt>
                <c:pt idx="77">
                  <c:v>0.12831655781334125</c:v>
                </c:pt>
                <c:pt idx="78">
                  <c:v>0.13243119552807733</c:v>
                </c:pt>
                <c:pt idx="79">
                  <c:v>0.13878936707483058</c:v>
                </c:pt>
                <c:pt idx="80">
                  <c:v>0.14455612182225941</c:v>
                </c:pt>
                <c:pt idx="81">
                  <c:v>0.15322253832272947</c:v>
                </c:pt>
                <c:pt idx="82">
                  <c:v>0.16320936866671376</c:v>
                </c:pt>
                <c:pt idx="83">
                  <c:v>0.16936908844401707</c:v>
                </c:pt>
                <c:pt idx="84">
                  <c:v>0.16978998691618424</c:v>
                </c:pt>
                <c:pt idx="85">
                  <c:v>0.1697661772415964</c:v>
                </c:pt>
                <c:pt idx="86">
                  <c:v>0.17416858645658884</c:v>
                </c:pt>
                <c:pt idx="87">
                  <c:v>0.17708926400096506</c:v>
                </c:pt>
                <c:pt idx="88">
                  <c:v>0.18124427861437103</c:v>
                </c:pt>
                <c:pt idx="89">
                  <c:v>0.18783735272287991</c:v>
                </c:pt>
                <c:pt idx="90">
                  <c:v>0.1943290931382958</c:v>
                </c:pt>
                <c:pt idx="91">
                  <c:v>0.19889787646256846</c:v>
                </c:pt>
                <c:pt idx="92">
                  <c:v>0.20370095558717125</c:v>
                </c:pt>
                <c:pt idx="93">
                  <c:v>0.20963585172209237</c:v>
                </c:pt>
                <c:pt idx="94">
                  <c:v>0.21455084455584764</c:v>
                </c:pt>
                <c:pt idx="95">
                  <c:v>0.21852336393274263</c:v>
                </c:pt>
                <c:pt idx="96">
                  <c:v>0.23015541852179006</c:v>
                </c:pt>
                <c:pt idx="97">
                  <c:v>0.24481133244493947</c:v>
                </c:pt>
                <c:pt idx="98">
                  <c:v>0.25304513528721345</c:v>
                </c:pt>
                <c:pt idx="99">
                  <c:v>0.26173442010953435</c:v>
                </c:pt>
                <c:pt idx="100">
                  <c:v>0.27056999163155732</c:v>
                </c:pt>
                <c:pt idx="101">
                  <c:v>0.27478212195179486</c:v>
                </c:pt>
                <c:pt idx="102">
                  <c:v>0.2800462605877011</c:v>
                </c:pt>
                <c:pt idx="103">
                  <c:v>0.28721475428348059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114-4E69-B70D-EBD38A7895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5771008"/>
        <c:axId val="105772544"/>
      </c:lineChart>
      <c:dateAx>
        <c:axId val="105771008"/>
        <c:scaling>
          <c:orientation val="minMax"/>
          <c:max val="44774"/>
        </c:scaling>
        <c:delete val="0"/>
        <c:axPos val="b"/>
        <c:numFmt formatCode="[$-406]mmm\ yyyy;@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da-DK"/>
          </a:p>
        </c:txPr>
        <c:crossAx val="105772544"/>
        <c:crosses val="autoZero"/>
        <c:auto val="1"/>
        <c:lblOffset val="100"/>
        <c:baseTimeUnit val="months"/>
        <c:majorUnit val="4"/>
        <c:majorTimeUnit val="months"/>
      </c:dateAx>
      <c:valAx>
        <c:axId val="105772544"/>
        <c:scaling>
          <c:orientation val="minMax"/>
          <c:max val="0.30000000000000004"/>
        </c:scaling>
        <c:delete val="0"/>
        <c:axPos val="l"/>
        <c:majorGridlines/>
        <c:numFmt formatCode="0.0\ %" sourceLinked="0"/>
        <c:majorTickMark val="out"/>
        <c:minorTickMark val="none"/>
        <c:tickLblPos val="nextTo"/>
        <c:crossAx val="1057710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/>
      </a:pPr>
      <a:endParaRPr lang="da-DK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2E0631-ECFE-49BB-999A-AE5D7B07A34E}" type="datetimeFigureOut">
              <a:rPr lang="da-DK" smtClean="0"/>
              <a:t>04-10-2022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6F4F3E-480F-47A2-940A-B7715AF8EA8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67557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6F4F3E-480F-47A2-940A-B7715AF8EA8D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9290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6F4F3E-480F-47A2-940A-B7715AF8EA8D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0968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16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Velkomm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4694EA51-C8E2-E540-8CD9-150EB43D2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54275" y="2407925"/>
            <a:ext cx="7283450" cy="7476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0" i="0">
                <a:solidFill>
                  <a:schemeClr val="accent6"/>
                </a:solidFill>
                <a:latin typeface="Fibra One Alt SemiBold" pitchFamily="2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9" name="Pladsholder til tekst 5">
            <a:extLst>
              <a:ext uri="{FF2B5EF4-FFF2-40B4-BE49-F238E27FC236}">
                <a16:creationId xmlns:a16="http://schemas.microsoft.com/office/drawing/2014/main" id="{A8A11271-DFC0-D043-857D-051C4308CA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54275" y="3392984"/>
            <a:ext cx="7283450" cy="3352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accent6"/>
                </a:solidFill>
                <a:latin typeface="Fibra One Alt SemiBold" pitchFamily="2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da-DK" dirty="0"/>
              <a:t>Dato</a:t>
            </a:r>
          </a:p>
        </p:txBody>
      </p:sp>
      <p:sp>
        <p:nvSpPr>
          <p:cNvPr id="7" name="Pladsholder til tekst 9">
            <a:extLst>
              <a:ext uri="{FF2B5EF4-FFF2-40B4-BE49-F238E27FC236}">
                <a16:creationId xmlns:a16="http://schemas.microsoft.com/office/drawing/2014/main" id="{A4E34E6B-A2DE-444B-BC81-A603BFE1CD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84992" y="6389491"/>
            <a:ext cx="936108" cy="290193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9324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Billede, indhold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2">
            <a:extLst>
              <a:ext uri="{FF2B5EF4-FFF2-40B4-BE49-F238E27FC236}">
                <a16:creationId xmlns:a16="http://schemas.microsoft.com/office/drawing/2014/main" id="{3F5664A1-6EA0-1D49-9C35-F6415D57EC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da-DK" dirty="0"/>
          </a:p>
        </p:txBody>
      </p:sp>
      <p:sp>
        <p:nvSpPr>
          <p:cNvPr id="15" name="Pladsholder til tekst 6">
            <a:extLst>
              <a:ext uri="{FF2B5EF4-FFF2-40B4-BE49-F238E27FC236}">
                <a16:creationId xmlns:a16="http://schemas.microsoft.com/office/drawing/2014/main" id="{B4B41FD3-DEC1-754C-9C20-628BB3690F1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0900" y="278600"/>
            <a:ext cx="5709207" cy="6300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/>
                </a:solidFill>
              </a:defRPr>
            </a:lvl1pPr>
            <a:lvl2pPr marL="457200" indent="0">
              <a:buNone/>
              <a:defRPr sz="100">
                <a:solidFill>
                  <a:schemeClr val="accent3"/>
                </a:solidFill>
              </a:defRPr>
            </a:lvl2pPr>
            <a:lvl3pPr marL="914400" indent="0">
              <a:buNone/>
              <a:defRPr sz="100">
                <a:solidFill>
                  <a:schemeClr val="accent3"/>
                </a:solidFill>
              </a:defRPr>
            </a:lvl3pPr>
            <a:lvl4pPr marL="1371600" indent="0">
              <a:buNone/>
              <a:defRPr sz="100">
                <a:solidFill>
                  <a:schemeClr val="accent3"/>
                </a:solidFill>
              </a:defRPr>
            </a:lvl4pPr>
            <a:lvl5pPr marL="1828800" indent="0">
              <a:buNone/>
              <a:defRPr sz="100">
                <a:solidFill>
                  <a:schemeClr val="accent3"/>
                </a:solidFill>
              </a:defRPr>
            </a:lvl5pPr>
          </a:lstStyle>
          <a:p>
            <a:pPr lvl="0"/>
            <a:r>
              <a:rPr lang="da-DK" dirty="0"/>
              <a:t> </a:t>
            </a:r>
          </a:p>
        </p:txBody>
      </p:sp>
      <p:sp>
        <p:nvSpPr>
          <p:cNvPr id="8" name="Pladsholder til tekst 9">
            <a:extLst>
              <a:ext uri="{FF2B5EF4-FFF2-40B4-BE49-F238E27FC236}">
                <a16:creationId xmlns:a16="http://schemas.microsoft.com/office/drawing/2014/main" id="{D74173C1-EC99-3642-B06D-6600CE4014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84992" y="6389491"/>
            <a:ext cx="936108" cy="290193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da-DK" dirty="0"/>
              <a:t> </a:t>
            </a:r>
          </a:p>
        </p:txBody>
      </p:sp>
      <p:sp>
        <p:nvSpPr>
          <p:cNvPr id="27" name="Pladsholder til tekst 11">
            <a:extLst>
              <a:ext uri="{FF2B5EF4-FFF2-40B4-BE49-F238E27FC236}">
                <a16:creationId xmlns:a16="http://schemas.microsoft.com/office/drawing/2014/main" id="{45885822-A3B9-AF4D-8998-9077AECC81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100" y="999343"/>
            <a:ext cx="4445686" cy="529184"/>
          </a:xfrm>
          <a:prstGeom prst="rect">
            <a:avLst/>
          </a:prstGeom>
        </p:spPr>
        <p:txBody>
          <a:bodyPr wrap="square" tIns="46800">
            <a:spAutoFit/>
          </a:bodyPr>
          <a:lstStyle>
            <a:lvl1pPr marL="0" indent="0" algn="l">
              <a:lnSpc>
                <a:spcPct val="105000"/>
              </a:lnSpc>
              <a:buNone/>
              <a:defRPr sz="2800" b="0" i="0">
                <a:solidFill>
                  <a:schemeClr val="tx2"/>
                </a:solidFill>
                <a:latin typeface="Fibra One Alt SemiBold" pitchFamily="2" charset="77"/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6C6F819D-4D87-F741-9103-3679D32940A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82100" y="1780399"/>
            <a:ext cx="4849638" cy="3786624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>
              <a:defRPr sz="2000" baseline="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>
              <a:defRPr sz="2000" baseline="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>
              <a:defRPr sz="2000" baseline="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>
              <a:defRPr sz="2000" baseline="0">
                <a:solidFill>
                  <a:schemeClr val="tx2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16143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Lys ramme, billede til venstre, indhold til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frundet rektangel 9">
            <a:extLst>
              <a:ext uri="{FF2B5EF4-FFF2-40B4-BE49-F238E27FC236}">
                <a16:creationId xmlns:a16="http://schemas.microsoft.com/office/drawing/2014/main" id="{267AAA59-757C-2246-8C8E-D190D352817E}"/>
              </a:ext>
            </a:extLst>
          </p:cNvPr>
          <p:cNvSpPr/>
          <p:nvPr userDrawn="1"/>
        </p:nvSpPr>
        <p:spPr>
          <a:xfrm>
            <a:off x="271500" y="279000"/>
            <a:ext cx="11649000" cy="6307500"/>
          </a:xfrm>
          <a:prstGeom prst="roundRect">
            <a:avLst>
              <a:gd name="adj" fmla="val 944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accent3"/>
              </a:solidFill>
            </a:endParaRPr>
          </a:p>
        </p:txBody>
      </p:sp>
      <p:sp>
        <p:nvSpPr>
          <p:cNvPr id="42" name="Pladsholder til tekst 11">
            <a:extLst>
              <a:ext uri="{FF2B5EF4-FFF2-40B4-BE49-F238E27FC236}">
                <a16:creationId xmlns:a16="http://schemas.microsoft.com/office/drawing/2014/main" id="{ECC81810-8EEA-B64D-8411-DB7B3DA35A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07200" y="999343"/>
            <a:ext cx="4445686" cy="529184"/>
          </a:xfrm>
          <a:prstGeom prst="rect">
            <a:avLst/>
          </a:prstGeom>
        </p:spPr>
        <p:txBody>
          <a:bodyPr wrap="square" tIns="46800">
            <a:spAutoFit/>
          </a:bodyPr>
          <a:lstStyle>
            <a:lvl1pPr marL="0" indent="0" algn="l">
              <a:lnSpc>
                <a:spcPct val="105000"/>
              </a:lnSpc>
              <a:buNone/>
              <a:defRPr sz="2800" b="0" i="0">
                <a:solidFill>
                  <a:schemeClr val="tx2"/>
                </a:solidFill>
                <a:latin typeface="Fibra One Alt SemiBold" pitchFamily="2" charset="77"/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da-DK" dirty="0"/>
              <a:t>Indsæt overskrift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59F34386-DCAB-5C4B-BA3B-617842563B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2895" y="6117093"/>
            <a:ext cx="936106" cy="290193"/>
          </a:xfrm>
          <a:prstGeom prst="rect">
            <a:avLst/>
          </a:prstGeom>
        </p:spPr>
      </p:pic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429FE0A0-808B-8740-93B0-B0D5B61CA1E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49900" y="554250"/>
            <a:ext cx="5557154" cy="57495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15" name="Pladsholder til indhold 2">
            <a:extLst>
              <a:ext uri="{FF2B5EF4-FFF2-40B4-BE49-F238E27FC236}">
                <a16:creationId xmlns:a16="http://schemas.microsoft.com/office/drawing/2014/main" id="{9E01C58B-4415-C347-A3FD-9BCB779BA2C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07200" y="1780339"/>
            <a:ext cx="4849638" cy="3786624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>
              <a:defRPr sz="2000" baseline="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>
              <a:defRPr sz="2000" baseline="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>
              <a:defRPr sz="2000" baseline="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>
              <a:defRPr sz="2000" baseline="0">
                <a:solidFill>
                  <a:schemeClr val="tx2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71547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Lys ramme, billede til højre, indhold ti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frundet rektangel 7">
            <a:extLst>
              <a:ext uri="{FF2B5EF4-FFF2-40B4-BE49-F238E27FC236}">
                <a16:creationId xmlns:a16="http://schemas.microsoft.com/office/drawing/2014/main" id="{8E1E68A7-3C9B-0F40-9D50-1F3865710EDF}"/>
              </a:ext>
            </a:extLst>
          </p:cNvPr>
          <p:cNvSpPr/>
          <p:nvPr userDrawn="1"/>
        </p:nvSpPr>
        <p:spPr>
          <a:xfrm>
            <a:off x="271500" y="279000"/>
            <a:ext cx="11649000" cy="6307500"/>
          </a:xfrm>
          <a:prstGeom prst="roundRect">
            <a:avLst>
              <a:gd name="adj" fmla="val 944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accent3"/>
              </a:solidFill>
            </a:endParaRPr>
          </a:p>
        </p:txBody>
      </p:sp>
      <p:pic>
        <p:nvPicPr>
          <p:cNvPr id="20" name="Billede 19">
            <a:extLst>
              <a:ext uri="{FF2B5EF4-FFF2-40B4-BE49-F238E27FC236}">
                <a16:creationId xmlns:a16="http://schemas.microsoft.com/office/drawing/2014/main" id="{1CA7A723-232E-D041-B1BF-F5E79FAAB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4373" y="6117093"/>
            <a:ext cx="936106" cy="290193"/>
          </a:xfrm>
          <a:prstGeom prst="rect">
            <a:avLst/>
          </a:prstGeom>
        </p:spPr>
      </p:pic>
      <p:sp>
        <p:nvSpPr>
          <p:cNvPr id="30" name="Pladsholder til tekst 11">
            <a:extLst>
              <a:ext uri="{FF2B5EF4-FFF2-40B4-BE49-F238E27FC236}">
                <a16:creationId xmlns:a16="http://schemas.microsoft.com/office/drawing/2014/main" id="{F11E10D9-ED0A-284F-BBFF-11035A4F2F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2100" y="999343"/>
            <a:ext cx="4445686" cy="529184"/>
          </a:xfrm>
          <a:prstGeom prst="rect">
            <a:avLst/>
          </a:prstGeom>
        </p:spPr>
        <p:txBody>
          <a:bodyPr wrap="square" tIns="46800">
            <a:spAutoFit/>
          </a:bodyPr>
          <a:lstStyle>
            <a:lvl1pPr marL="0" indent="0" algn="l">
              <a:lnSpc>
                <a:spcPct val="105000"/>
              </a:lnSpc>
              <a:buNone/>
              <a:defRPr sz="2800" b="0" i="0">
                <a:solidFill>
                  <a:schemeClr val="tx2"/>
                </a:solidFill>
                <a:latin typeface="Fibra One Alt SemiBold" pitchFamily="2" charset="77"/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12" name="Pladsholder til indhold 2">
            <a:extLst>
              <a:ext uri="{FF2B5EF4-FFF2-40B4-BE49-F238E27FC236}">
                <a16:creationId xmlns:a16="http://schemas.microsoft.com/office/drawing/2014/main" id="{2122BD65-AF1F-704F-9E2D-D9352897263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0473" y="554250"/>
            <a:ext cx="5557154" cy="57495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14" name="Pladsholder til indhold 2">
            <a:extLst>
              <a:ext uri="{FF2B5EF4-FFF2-40B4-BE49-F238E27FC236}">
                <a16:creationId xmlns:a16="http://schemas.microsoft.com/office/drawing/2014/main" id="{6C8394C6-C7FF-9444-A01E-37D9AFE3924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67962" y="1779879"/>
            <a:ext cx="4849638" cy="3786624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507577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fast_Billede, indhold til vens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tekst 6">
            <a:extLst>
              <a:ext uri="{FF2B5EF4-FFF2-40B4-BE49-F238E27FC236}">
                <a16:creationId xmlns:a16="http://schemas.microsoft.com/office/drawing/2014/main" id="{575C83B3-B8D7-A44B-9310-A4B7B799219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0900" y="278600"/>
            <a:ext cx="5709207" cy="6300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/>
                </a:solidFill>
              </a:defRPr>
            </a:lvl1pPr>
            <a:lvl2pPr marL="457200" indent="0">
              <a:buNone/>
              <a:defRPr sz="100">
                <a:solidFill>
                  <a:schemeClr val="accent3"/>
                </a:solidFill>
              </a:defRPr>
            </a:lvl2pPr>
            <a:lvl3pPr marL="914400" indent="0">
              <a:buNone/>
              <a:defRPr sz="100">
                <a:solidFill>
                  <a:schemeClr val="accent3"/>
                </a:solidFill>
              </a:defRPr>
            </a:lvl3pPr>
            <a:lvl4pPr marL="1371600" indent="0">
              <a:buNone/>
              <a:defRPr sz="100">
                <a:solidFill>
                  <a:schemeClr val="accent3"/>
                </a:solidFill>
              </a:defRPr>
            </a:lvl4pPr>
            <a:lvl5pPr marL="1828800" indent="0">
              <a:buNone/>
              <a:defRPr sz="100">
                <a:solidFill>
                  <a:schemeClr val="accent3"/>
                </a:solidFill>
              </a:defRPr>
            </a:lvl5pPr>
          </a:lstStyle>
          <a:p>
            <a:pPr lvl="0"/>
            <a:r>
              <a:rPr lang="da-DK" dirty="0"/>
              <a:t> </a:t>
            </a:r>
          </a:p>
        </p:txBody>
      </p:sp>
      <p:sp>
        <p:nvSpPr>
          <p:cNvPr id="15" name="Pladsholder til tekst 11">
            <a:extLst>
              <a:ext uri="{FF2B5EF4-FFF2-40B4-BE49-F238E27FC236}">
                <a16:creationId xmlns:a16="http://schemas.microsoft.com/office/drawing/2014/main" id="{C60B0FEC-3074-3848-9E27-523EB8B5E1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2100" y="999343"/>
            <a:ext cx="4445686" cy="529184"/>
          </a:xfrm>
          <a:prstGeom prst="rect">
            <a:avLst/>
          </a:prstGeom>
        </p:spPr>
        <p:txBody>
          <a:bodyPr wrap="square" tIns="46800">
            <a:spAutoFit/>
          </a:bodyPr>
          <a:lstStyle>
            <a:lvl1pPr marL="0" indent="0" algn="l">
              <a:lnSpc>
                <a:spcPct val="105000"/>
              </a:lnSpc>
              <a:buNone/>
              <a:defRPr sz="2800" b="0" i="0">
                <a:solidFill>
                  <a:schemeClr val="tx2"/>
                </a:solidFill>
                <a:latin typeface="Fibra One Alt SemiBold" pitchFamily="2" charset="77"/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16" name="Pladsholder til indhold 2">
            <a:extLst>
              <a:ext uri="{FF2B5EF4-FFF2-40B4-BE49-F238E27FC236}">
                <a16:creationId xmlns:a16="http://schemas.microsoft.com/office/drawing/2014/main" id="{EF603AC8-EB1A-334E-B598-AD2EB26FA9E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82100" y="1780399"/>
            <a:ext cx="4849638" cy="3786624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C49E287D-5A0C-9A46-AC87-E55A3ECC2F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4373" y="6117093"/>
            <a:ext cx="936108" cy="290193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8974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FastBillede, indhold til højre, 1 linj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1AE8C2AB-C613-7C4D-BBF4-7BEC0224F6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11330" y="278600"/>
            <a:ext cx="5709207" cy="6300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/>
                </a:solidFill>
              </a:defRPr>
            </a:lvl1pPr>
            <a:lvl2pPr marL="457200" indent="0">
              <a:buNone/>
              <a:defRPr sz="100">
                <a:solidFill>
                  <a:schemeClr val="accent3"/>
                </a:solidFill>
              </a:defRPr>
            </a:lvl2pPr>
            <a:lvl3pPr marL="914400" indent="0">
              <a:buNone/>
              <a:defRPr sz="100">
                <a:solidFill>
                  <a:schemeClr val="accent3"/>
                </a:solidFill>
              </a:defRPr>
            </a:lvl3pPr>
            <a:lvl4pPr marL="1371600" indent="0">
              <a:buNone/>
              <a:defRPr sz="100">
                <a:solidFill>
                  <a:schemeClr val="accent3"/>
                </a:solidFill>
              </a:defRPr>
            </a:lvl4pPr>
            <a:lvl5pPr marL="1828800" indent="0">
              <a:buNone/>
              <a:defRPr sz="100">
                <a:solidFill>
                  <a:schemeClr val="accent3"/>
                </a:solidFill>
              </a:defRPr>
            </a:lvl5pPr>
          </a:lstStyle>
          <a:p>
            <a:pPr lvl="0"/>
            <a:r>
              <a:rPr lang="da-DK" dirty="0"/>
              <a:t> </a:t>
            </a:r>
          </a:p>
        </p:txBody>
      </p:sp>
      <p:sp>
        <p:nvSpPr>
          <p:cNvPr id="15" name="Pladsholder til tekst 9">
            <a:extLst>
              <a:ext uri="{FF2B5EF4-FFF2-40B4-BE49-F238E27FC236}">
                <a16:creationId xmlns:a16="http://schemas.microsoft.com/office/drawing/2014/main" id="{8C1AE246-FC51-4442-93F7-316D50321A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712895" y="6117093"/>
            <a:ext cx="936108" cy="290193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da-DK" dirty="0"/>
              <a:t> </a:t>
            </a:r>
          </a:p>
        </p:txBody>
      </p:sp>
      <p:sp>
        <p:nvSpPr>
          <p:cNvPr id="11" name="Pladsholder til tekst 11">
            <a:extLst>
              <a:ext uri="{FF2B5EF4-FFF2-40B4-BE49-F238E27FC236}">
                <a16:creationId xmlns:a16="http://schemas.microsoft.com/office/drawing/2014/main" id="{1EAA57F1-4EBE-5444-AA30-04D62CF685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07200" y="999343"/>
            <a:ext cx="4445686" cy="529184"/>
          </a:xfrm>
          <a:prstGeom prst="rect">
            <a:avLst/>
          </a:prstGeom>
        </p:spPr>
        <p:txBody>
          <a:bodyPr wrap="square" tIns="46800">
            <a:spAutoFit/>
          </a:bodyPr>
          <a:lstStyle>
            <a:lvl1pPr marL="0" indent="0" algn="l">
              <a:lnSpc>
                <a:spcPct val="105000"/>
              </a:lnSpc>
              <a:buNone/>
              <a:defRPr sz="2800" b="0" i="0">
                <a:solidFill>
                  <a:schemeClr val="tx2"/>
                </a:solidFill>
                <a:latin typeface="Fibra One Alt SemiBold" pitchFamily="2" charset="77"/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12" name="Pladsholder til indhold 2">
            <a:extLst>
              <a:ext uri="{FF2B5EF4-FFF2-40B4-BE49-F238E27FC236}">
                <a16:creationId xmlns:a16="http://schemas.microsoft.com/office/drawing/2014/main" id="{A394B47C-3B25-C249-8948-D96ABCAF7DB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807200" y="1780399"/>
            <a:ext cx="4849638" cy="3786624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27800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8D789187-9386-4483-A090-F780A9A8C3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6" b="78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4FC68BC3-4790-437F-9BDC-86198EBE0759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itel 24">
            <a:extLst>
              <a:ext uri="{FF2B5EF4-FFF2-40B4-BE49-F238E27FC236}">
                <a16:creationId xmlns:a16="http://schemas.microsoft.com/office/drawing/2014/main" id="{0BFB6357-5430-4DAB-986A-F5146F0E93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7443" y="3365511"/>
            <a:ext cx="9637111" cy="736578"/>
          </a:xfrm>
          <a:prstGeom prst="rect">
            <a:avLst/>
          </a:prstGeom>
        </p:spPr>
        <p:txBody>
          <a:bodyPr/>
          <a:lstStyle>
            <a:lvl1pPr algn="l">
              <a:defRPr sz="4800" cap="sm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a-DK" dirty="0"/>
              <a:t>INDSÆT DIN OVERSKRIFT HER</a:t>
            </a:r>
          </a:p>
        </p:txBody>
      </p:sp>
      <p:pic>
        <p:nvPicPr>
          <p:cNvPr id="7" name="Billede 6" descr="Et billede, der indeholder tekst, clipart&#10;&#10;Automatisk genereret beskrivelse">
            <a:extLst>
              <a:ext uri="{FF2B5EF4-FFF2-40B4-BE49-F238E27FC236}">
                <a16:creationId xmlns:a16="http://schemas.microsoft.com/office/drawing/2014/main" id="{E58407E3-B53A-43D9-9677-828A6DE9F8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249" y="6267938"/>
            <a:ext cx="1145663" cy="35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741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65786F28-0DD0-47B2-B919-D7EC536B010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157364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65786F28-0DD0-47B2-B919-D7EC536B01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7617F-EC30-4219-8A02-72340042A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00" y="1825625"/>
            <a:ext cx="11215314" cy="4351338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solidFill>
                  <a:schemeClr val="tx1"/>
                </a:solidFill>
                <a:latin typeface="Fibra One Alt"/>
              </a:defRPr>
            </a:lvl1pPr>
            <a:lvl2pPr>
              <a:defRPr sz="1200">
                <a:solidFill>
                  <a:schemeClr val="tx1"/>
                </a:solidFill>
                <a:latin typeface="Fibra One Alt"/>
              </a:defRPr>
            </a:lvl2pPr>
            <a:lvl3pPr>
              <a:defRPr sz="1200">
                <a:solidFill>
                  <a:schemeClr val="tx1"/>
                </a:solidFill>
                <a:latin typeface="Fibra One Alt"/>
              </a:defRPr>
            </a:lvl3pPr>
            <a:lvl4pPr>
              <a:defRPr sz="1200">
                <a:solidFill>
                  <a:schemeClr val="tx1"/>
                </a:solidFill>
                <a:latin typeface="Fibra One Alt"/>
              </a:defRPr>
            </a:lvl4pPr>
            <a:lvl5pPr>
              <a:defRPr sz="1200">
                <a:solidFill>
                  <a:schemeClr val="tx1"/>
                </a:solidFill>
                <a:latin typeface="Fibra One Alt"/>
              </a:defRPr>
            </a:lvl5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5F6A9B2-234A-4086-902F-FA24E7BEB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402587"/>
            <a:ext cx="11215314" cy="3341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000" b="0">
                <a:solidFill>
                  <a:srgbClr val="4B7D7B"/>
                </a:solidFill>
                <a:latin typeface="Fibra One Alt"/>
              </a:defRPr>
            </a:lvl1pPr>
          </a:lstStyle>
          <a:p>
            <a:r>
              <a:rPr lang="da-DK" noProof="0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66AF05CB-D9E5-4E24-9707-A6DC62DB44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900" y="736689"/>
            <a:ext cx="11215314" cy="5968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600" b="0">
                <a:solidFill>
                  <a:schemeClr val="tx1"/>
                </a:solidFill>
                <a:latin typeface="Fibra One Alt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da-DK" noProof="0" err="1"/>
              <a:t>Click</a:t>
            </a:r>
            <a:r>
              <a:rPr lang="da-DK" noProof="0"/>
              <a:t> to </a:t>
            </a:r>
            <a:r>
              <a:rPr lang="da-DK" noProof="0" err="1"/>
              <a:t>add</a:t>
            </a:r>
            <a:r>
              <a:rPr lang="da-DK" noProof="0"/>
              <a:t> </a:t>
            </a:r>
            <a:r>
              <a:rPr lang="da-DK" noProof="0" err="1"/>
              <a:t>subtitle</a:t>
            </a:r>
            <a:br>
              <a:rPr lang="da-DK" noProof="0"/>
            </a:br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2502453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 Velkomme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4694EA51-C8E2-E540-8CD9-150EB43D2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54275" y="2407925"/>
            <a:ext cx="7283450" cy="7476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0" i="0">
                <a:solidFill>
                  <a:schemeClr val="accent6"/>
                </a:solidFill>
                <a:latin typeface="Fibra One Alt SemiBold" pitchFamily="2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9" name="Pladsholder til tekst 5">
            <a:extLst>
              <a:ext uri="{FF2B5EF4-FFF2-40B4-BE49-F238E27FC236}">
                <a16:creationId xmlns:a16="http://schemas.microsoft.com/office/drawing/2014/main" id="{A8A11271-DFC0-D043-857D-051C4308CA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54275" y="3392984"/>
            <a:ext cx="7283450" cy="3352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accent6"/>
                </a:solidFill>
                <a:latin typeface="Fibra One Alt SemiBold" pitchFamily="2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da-DK" dirty="0"/>
              <a:t>Dato</a:t>
            </a:r>
          </a:p>
        </p:txBody>
      </p:sp>
      <p:sp>
        <p:nvSpPr>
          <p:cNvPr id="7" name="Pladsholder til tekst 9">
            <a:extLst>
              <a:ext uri="{FF2B5EF4-FFF2-40B4-BE49-F238E27FC236}">
                <a16:creationId xmlns:a16="http://schemas.microsoft.com/office/drawing/2014/main" id="{A4E34E6B-A2DE-444B-BC81-A603BFE1CD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84992" y="6389491"/>
            <a:ext cx="936108" cy="290193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3354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. Velkomme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4694EA51-C8E2-E540-8CD9-150EB43D2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54275" y="2407925"/>
            <a:ext cx="7283450" cy="7476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0" i="0">
                <a:solidFill>
                  <a:schemeClr val="accent6"/>
                </a:solidFill>
                <a:latin typeface="Fibra One Alt SemiBold" pitchFamily="2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9" name="Pladsholder til tekst 5">
            <a:extLst>
              <a:ext uri="{FF2B5EF4-FFF2-40B4-BE49-F238E27FC236}">
                <a16:creationId xmlns:a16="http://schemas.microsoft.com/office/drawing/2014/main" id="{A8A11271-DFC0-D043-857D-051C4308CA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54275" y="3392984"/>
            <a:ext cx="7283450" cy="3352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accent6"/>
                </a:solidFill>
                <a:latin typeface="Fibra One Alt SemiBold" pitchFamily="2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da-DK" dirty="0"/>
              <a:t>Dato</a:t>
            </a:r>
          </a:p>
        </p:txBody>
      </p:sp>
      <p:sp>
        <p:nvSpPr>
          <p:cNvPr id="7" name="Pladsholder til tekst 9">
            <a:extLst>
              <a:ext uri="{FF2B5EF4-FFF2-40B4-BE49-F238E27FC236}">
                <a16:creationId xmlns:a16="http://schemas.microsoft.com/office/drawing/2014/main" id="{A4E34E6B-A2DE-444B-BC81-A603BFE1CD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84992" y="6389491"/>
            <a:ext cx="936108" cy="290193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4607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. Velkomme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4694EA51-C8E2-E540-8CD9-150EB43D2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54275" y="2407925"/>
            <a:ext cx="7283450" cy="7476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0" i="0">
                <a:solidFill>
                  <a:schemeClr val="accent6"/>
                </a:solidFill>
                <a:latin typeface="Fibra One Alt SemiBold" pitchFamily="2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9" name="Pladsholder til tekst 5">
            <a:extLst>
              <a:ext uri="{FF2B5EF4-FFF2-40B4-BE49-F238E27FC236}">
                <a16:creationId xmlns:a16="http://schemas.microsoft.com/office/drawing/2014/main" id="{A8A11271-DFC0-D043-857D-051C4308CA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54275" y="3392984"/>
            <a:ext cx="7283450" cy="3352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accent6"/>
                </a:solidFill>
                <a:latin typeface="Fibra One Alt SemiBold" pitchFamily="2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da-DK" dirty="0"/>
              <a:t>Dato</a:t>
            </a:r>
          </a:p>
        </p:txBody>
      </p:sp>
      <p:sp>
        <p:nvSpPr>
          <p:cNvPr id="7" name="Pladsholder til tekst 9">
            <a:extLst>
              <a:ext uri="{FF2B5EF4-FFF2-40B4-BE49-F238E27FC236}">
                <a16:creationId xmlns:a16="http://schemas.microsoft.com/office/drawing/2014/main" id="{A4E34E6B-A2DE-444B-BC81-A603BFE1CD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84992" y="6389491"/>
            <a:ext cx="936108" cy="290193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1953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. Velkomme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4694EA51-C8E2-E540-8CD9-150EB43D2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54275" y="2407925"/>
            <a:ext cx="7283450" cy="7476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0" i="0">
                <a:solidFill>
                  <a:schemeClr val="accent6"/>
                </a:solidFill>
                <a:latin typeface="Fibra One Alt SemiBold" pitchFamily="2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9" name="Pladsholder til tekst 5">
            <a:extLst>
              <a:ext uri="{FF2B5EF4-FFF2-40B4-BE49-F238E27FC236}">
                <a16:creationId xmlns:a16="http://schemas.microsoft.com/office/drawing/2014/main" id="{A8A11271-DFC0-D043-857D-051C4308CA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54275" y="3392984"/>
            <a:ext cx="7283450" cy="33527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chemeClr val="accent6"/>
                </a:solidFill>
                <a:latin typeface="Fibra One Alt SemiBold" pitchFamily="2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da-DK" dirty="0"/>
              <a:t>Dato</a:t>
            </a:r>
          </a:p>
        </p:txBody>
      </p:sp>
      <p:sp>
        <p:nvSpPr>
          <p:cNvPr id="7" name="Pladsholder til tekst 9">
            <a:extLst>
              <a:ext uri="{FF2B5EF4-FFF2-40B4-BE49-F238E27FC236}">
                <a16:creationId xmlns:a16="http://schemas.microsoft.com/office/drawing/2014/main" id="{A4E34E6B-A2DE-444B-BC81-A603BFE1CD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84992" y="6389491"/>
            <a:ext cx="936108" cy="290193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438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Lys 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7ECABEB3-C1D3-B547-AB54-991A2A5CFE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Afrundet rektangel 11">
            <a:extLst>
              <a:ext uri="{FF2B5EF4-FFF2-40B4-BE49-F238E27FC236}">
                <a16:creationId xmlns:a16="http://schemas.microsoft.com/office/drawing/2014/main" id="{D7CFF82E-42C9-3A4A-92B4-83F38952FF27}"/>
              </a:ext>
            </a:extLst>
          </p:cNvPr>
          <p:cNvSpPr/>
          <p:nvPr userDrawn="1"/>
        </p:nvSpPr>
        <p:spPr>
          <a:xfrm>
            <a:off x="271500" y="279000"/>
            <a:ext cx="11649000" cy="6307500"/>
          </a:xfrm>
          <a:prstGeom prst="roundRect">
            <a:avLst>
              <a:gd name="adj" fmla="val 944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accent3"/>
              </a:solidFill>
            </a:endParaRPr>
          </a:p>
        </p:txBody>
      </p:sp>
      <p:pic>
        <p:nvPicPr>
          <p:cNvPr id="19" name="Billede 18">
            <a:extLst>
              <a:ext uri="{FF2B5EF4-FFF2-40B4-BE49-F238E27FC236}">
                <a16:creationId xmlns:a16="http://schemas.microsoft.com/office/drawing/2014/main" id="{379840D0-2F1B-1744-A72F-5DFEE45454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12895" y="6117093"/>
            <a:ext cx="936106" cy="290193"/>
          </a:xfrm>
          <a:prstGeom prst="rect">
            <a:avLst/>
          </a:prstGeom>
        </p:spPr>
      </p:pic>
      <p:sp>
        <p:nvSpPr>
          <p:cNvPr id="7" name="Pladsholder til tekst 11">
            <a:extLst>
              <a:ext uri="{FF2B5EF4-FFF2-40B4-BE49-F238E27FC236}">
                <a16:creationId xmlns:a16="http://schemas.microsoft.com/office/drawing/2014/main" id="{AE5A9FA1-3BEA-CF46-AD06-FF5676DE8A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1145420"/>
            <a:ext cx="9916162" cy="591445"/>
          </a:xfrm>
          <a:prstGeom prst="rect">
            <a:avLst/>
          </a:prstGeom>
        </p:spPr>
        <p:txBody>
          <a:bodyPr wrap="square" tIns="46800">
            <a:spAutoFit/>
          </a:bodyPr>
          <a:lstStyle>
            <a:lvl1pPr marL="0" indent="0" algn="l">
              <a:lnSpc>
                <a:spcPct val="105000"/>
              </a:lnSpc>
              <a:buNone/>
              <a:defRPr sz="3200" b="0" i="0">
                <a:solidFill>
                  <a:schemeClr val="tx2"/>
                </a:solidFill>
                <a:latin typeface="Fibra One Alt SemiBold" pitchFamily="2" charset="77"/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F7FB613E-31FC-234E-A5F8-9389E8D8762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137919" y="1925957"/>
            <a:ext cx="9915614" cy="3786624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72989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Hvid ramme m. mønster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lede 19">
            <a:extLst>
              <a:ext uri="{FF2B5EF4-FFF2-40B4-BE49-F238E27FC236}">
                <a16:creationId xmlns:a16="http://schemas.microsoft.com/office/drawing/2014/main" id="{D3EDDE38-A69B-5D47-AAAF-14E7CECD80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12895" y="6117093"/>
            <a:ext cx="936106" cy="290193"/>
          </a:xfrm>
          <a:prstGeom prst="rect">
            <a:avLst/>
          </a:prstGeom>
        </p:spPr>
      </p:pic>
      <p:sp>
        <p:nvSpPr>
          <p:cNvPr id="9" name="Pladsholder til tekst 11">
            <a:extLst>
              <a:ext uri="{FF2B5EF4-FFF2-40B4-BE49-F238E27FC236}">
                <a16:creationId xmlns:a16="http://schemas.microsoft.com/office/drawing/2014/main" id="{EAEACF2A-A3D6-C049-9634-ABC7959A18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7919" y="1145420"/>
            <a:ext cx="9916162" cy="591445"/>
          </a:xfrm>
          <a:prstGeom prst="rect">
            <a:avLst/>
          </a:prstGeom>
        </p:spPr>
        <p:txBody>
          <a:bodyPr wrap="square" tIns="46800">
            <a:spAutoFit/>
          </a:bodyPr>
          <a:lstStyle>
            <a:lvl1pPr marL="0" indent="0" algn="l">
              <a:lnSpc>
                <a:spcPct val="105000"/>
              </a:lnSpc>
              <a:buNone/>
              <a:defRPr sz="3200" b="0" i="0">
                <a:solidFill>
                  <a:schemeClr val="tx2"/>
                </a:solidFill>
                <a:latin typeface="Fibra One Alt SemiBold" pitchFamily="2" charset="77"/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A5B73A20-903E-D348-AECA-3BDEA338738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137919" y="1925957"/>
            <a:ext cx="9915614" cy="3786624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>
              <a:defRPr sz="2000" baseline="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>
              <a:defRPr sz="2000" baseline="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>
              <a:defRPr sz="2000" baseline="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>
              <a:defRPr sz="2000" baseline="0">
                <a:solidFill>
                  <a:schemeClr val="tx2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87709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Lys ramme, 1 lang linje, 2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frundet rektangel 11">
            <a:extLst>
              <a:ext uri="{FF2B5EF4-FFF2-40B4-BE49-F238E27FC236}">
                <a16:creationId xmlns:a16="http://schemas.microsoft.com/office/drawing/2014/main" id="{D7CFF82E-42C9-3A4A-92B4-83F38952FF27}"/>
              </a:ext>
            </a:extLst>
          </p:cNvPr>
          <p:cNvSpPr/>
          <p:nvPr userDrawn="1"/>
        </p:nvSpPr>
        <p:spPr>
          <a:xfrm>
            <a:off x="271500" y="279000"/>
            <a:ext cx="11649000" cy="6307500"/>
          </a:xfrm>
          <a:prstGeom prst="roundRect">
            <a:avLst>
              <a:gd name="adj" fmla="val 944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accent3"/>
              </a:solidFill>
            </a:endParaRPr>
          </a:p>
        </p:txBody>
      </p:sp>
      <p:pic>
        <p:nvPicPr>
          <p:cNvPr id="19" name="Billede 18">
            <a:extLst>
              <a:ext uri="{FF2B5EF4-FFF2-40B4-BE49-F238E27FC236}">
                <a16:creationId xmlns:a16="http://schemas.microsoft.com/office/drawing/2014/main" id="{379840D0-2F1B-1744-A72F-5DFEE45454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12895" y="6117093"/>
            <a:ext cx="936106" cy="290193"/>
          </a:xfrm>
          <a:prstGeom prst="rect">
            <a:avLst/>
          </a:prstGeom>
        </p:spPr>
      </p:pic>
      <p:sp>
        <p:nvSpPr>
          <p:cNvPr id="9" name="Pladsholder til tekst 11">
            <a:extLst>
              <a:ext uri="{FF2B5EF4-FFF2-40B4-BE49-F238E27FC236}">
                <a16:creationId xmlns:a16="http://schemas.microsoft.com/office/drawing/2014/main" id="{A4FCC66B-6FF5-434D-85FF-E1F551C2F4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7919" y="1145420"/>
            <a:ext cx="9916162" cy="591445"/>
          </a:xfrm>
          <a:prstGeom prst="rect">
            <a:avLst/>
          </a:prstGeom>
        </p:spPr>
        <p:txBody>
          <a:bodyPr wrap="square" tIns="46800">
            <a:spAutoFit/>
          </a:bodyPr>
          <a:lstStyle>
            <a:lvl1pPr marL="0" indent="0" algn="l">
              <a:lnSpc>
                <a:spcPct val="105000"/>
              </a:lnSpc>
              <a:buNone/>
              <a:defRPr sz="3200" b="0" i="0">
                <a:solidFill>
                  <a:schemeClr val="tx2"/>
                </a:solidFill>
                <a:latin typeface="Fibra One Alt SemiBold" pitchFamily="2" charset="77"/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17" name="Pladsholder til indhold 2">
            <a:extLst>
              <a:ext uri="{FF2B5EF4-FFF2-40B4-BE49-F238E27FC236}">
                <a16:creationId xmlns:a16="http://schemas.microsoft.com/office/drawing/2014/main" id="{45EADB4D-1EAF-4147-A806-E72D167CA35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137919" y="1925957"/>
            <a:ext cx="4849638" cy="3786624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20" name="Pladsholder til indhold 2">
            <a:extLst>
              <a:ext uri="{FF2B5EF4-FFF2-40B4-BE49-F238E27FC236}">
                <a16:creationId xmlns:a16="http://schemas.microsoft.com/office/drawing/2014/main" id="{B84BAAC7-9D1C-C346-93EF-41BD6D02EAC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96055" y="1925957"/>
            <a:ext cx="4849638" cy="3786624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53340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Billede, indhold til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billede 2">
            <a:extLst>
              <a:ext uri="{FF2B5EF4-FFF2-40B4-BE49-F238E27FC236}">
                <a16:creationId xmlns:a16="http://schemas.microsoft.com/office/drawing/2014/main" id="{D075DA74-F4A6-7448-B4D6-FAB5124C7D6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icon to add picture</a:t>
            </a:r>
            <a:endParaRPr lang="da-DK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1AE8C2AB-C613-7C4D-BBF4-7BEC0224F6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11330" y="278600"/>
            <a:ext cx="5709207" cy="6300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3"/>
                </a:solidFill>
              </a:defRPr>
            </a:lvl1pPr>
            <a:lvl2pPr marL="457200" indent="0">
              <a:buNone/>
              <a:defRPr sz="100">
                <a:solidFill>
                  <a:schemeClr val="accent3"/>
                </a:solidFill>
              </a:defRPr>
            </a:lvl2pPr>
            <a:lvl3pPr marL="914400" indent="0">
              <a:buNone/>
              <a:defRPr sz="100">
                <a:solidFill>
                  <a:schemeClr val="accent3"/>
                </a:solidFill>
              </a:defRPr>
            </a:lvl3pPr>
            <a:lvl4pPr marL="1371600" indent="0">
              <a:buNone/>
              <a:defRPr sz="100">
                <a:solidFill>
                  <a:schemeClr val="accent3"/>
                </a:solidFill>
              </a:defRPr>
            </a:lvl4pPr>
            <a:lvl5pPr marL="1828800" indent="0">
              <a:buNone/>
              <a:defRPr sz="100">
                <a:solidFill>
                  <a:schemeClr val="accent3"/>
                </a:solidFill>
              </a:defRPr>
            </a:lvl5pPr>
          </a:lstStyle>
          <a:p>
            <a:pPr lvl="0"/>
            <a:r>
              <a:rPr lang="da-DK" dirty="0"/>
              <a:t> </a:t>
            </a:r>
          </a:p>
        </p:txBody>
      </p:sp>
      <p:sp>
        <p:nvSpPr>
          <p:cNvPr id="30" name="Pladsholder til tekst 11">
            <a:extLst>
              <a:ext uri="{FF2B5EF4-FFF2-40B4-BE49-F238E27FC236}">
                <a16:creationId xmlns:a16="http://schemas.microsoft.com/office/drawing/2014/main" id="{735E71F5-9615-7040-98BE-EE08A566BD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07200" y="999343"/>
            <a:ext cx="4445686" cy="529184"/>
          </a:xfrm>
          <a:prstGeom prst="rect">
            <a:avLst/>
          </a:prstGeom>
        </p:spPr>
        <p:txBody>
          <a:bodyPr wrap="square" tIns="46800">
            <a:spAutoFit/>
          </a:bodyPr>
          <a:lstStyle>
            <a:lvl1pPr marL="0" indent="0" algn="l">
              <a:lnSpc>
                <a:spcPct val="105000"/>
              </a:lnSpc>
              <a:buNone/>
              <a:defRPr sz="2800" b="0" i="0">
                <a:solidFill>
                  <a:schemeClr val="tx2"/>
                </a:solidFill>
                <a:latin typeface="Fibra One Alt SemiBold" pitchFamily="2" charset="77"/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15" name="Pladsholder til tekst 9">
            <a:extLst>
              <a:ext uri="{FF2B5EF4-FFF2-40B4-BE49-F238E27FC236}">
                <a16:creationId xmlns:a16="http://schemas.microsoft.com/office/drawing/2014/main" id="{8C1AE246-FC51-4442-93F7-316D50321A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712895" y="6117093"/>
            <a:ext cx="936108" cy="290193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da-DK" dirty="0"/>
              <a:t> </a:t>
            </a:r>
          </a:p>
        </p:txBody>
      </p:sp>
      <p:sp>
        <p:nvSpPr>
          <p:cNvPr id="12" name="Pladsholder til indhold 2">
            <a:extLst>
              <a:ext uri="{FF2B5EF4-FFF2-40B4-BE49-F238E27FC236}">
                <a16:creationId xmlns:a16="http://schemas.microsoft.com/office/drawing/2014/main" id="{62CA2FDE-B55A-5E47-B0DC-EB21B058CEB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07200" y="1780399"/>
            <a:ext cx="4849638" cy="3786624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>
              <a:defRPr sz="2000" baseline="0">
                <a:solidFill>
                  <a:schemeClr val="tx2"/>
                </a:solidFill>
                <a:latin typeface="Calibri" panose="020F0502020204030204" pitchFamily="34" charset="0"/>
              </a:defRPr>
            </a:lvl2pPr>
            <a:lvl3pPr>
              <a:defRPr sz="2000" baseline="0">
                <a:solidFill>
                  <a:schemeClr val="tx2"/>
                </a:solidFill>
                <a:latin typeface="Calibri" panose="020F0502020204030204" pitchFamily="34" charset="0"/>
              </a:defRPr>
            </a:lvl3pPr>
            <a:lvl4pPr>
              <a:defRPr sz="2000" baseline="0">
                <a:solidFill>
                  <a:schemeClr val="tx2"/>
                </a:solidFill>
                <a:latin typeface="Calibri" panose="020F0502020204030204" pitchFamily="34" charset="0"/>
              </a:defRPr>
            </a:lvl4pPr>
            <a:lvl5pPr>
              <a:defRPr sz="2000" baseline="0">
                <a:solidFill>
                  <a:schemeClr val="tx2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10684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5458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75" r:id="rId4"/>
    <p:sldLayoutId id="2147483676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7" r:id="rId15"/>
    <p:sldLayoutId id="214748367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mailto:tsc@evida.dk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file:///C:\Users\tsc\AppData\Roaming\Microsoft\Signatures\140x43-1943007118604298639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F3E475-AC90-4774-8D5A-9045ADD3B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858" y="4520542"/>
            <a:ext cx="10176620" cy="736578"/>
          </a:xfrm>
        </p:spPr>
        <p:txBody>
          <a:bodyPr/>
          <a:lstStyle/>
          <a:p>
            <a:r>
              <a:rPr lang="da-DK" sz="4800" b="1" dirty="0">
                <a:solidFill>
                  <a:schemeClr val="accent6"/>
                </a:solidFill>
              </a:rPr>
              <a:t>Udfasning af gas – hvorfor og hvordan</a:t>
            </a:r>
            <a:br>
              <a:rPr lang="da-DK" sz="4800" b="1" dirty="0"/>
            </a:br>
            <a:endParaRPr lang="da-DK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A7055FF4-8D7A-4A69-AF41-5895EA1D1A51}"/>
              </a:ext>
            </a:extLst>
          </p:cNvPr>
          <p:cNvSpPr txBox="1"/>
          <p:nvPr/>
        </p:nvSpPr>
        <p:spPr>
          <a:xfrm>
            <a:off x="2005263" y="5534526"/>
            <a:ext cx="8309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>
                <a:solidFill>
                  <a:schemeClr val="accent6"/>
                </a:solidFill>
              </a:rPr>
              <a:t>Udfasning af naturgas i den almene boligsektor– mens vi venter,</a:t>
            </a:r>
            <a:br>
              <a:rPr lang="da-DK" sz="2400" b="1" dirty="0">
                <a:solidFill>
                  <a:schemeClr val="accent6"/>
                </a:solidFill>
              </a:rPr>
            </a:br>
            <a:r>
              <a:rPr lang="da-DK" sz="2400" b="1" dirty="0">
                <a:solidFill>
                  <a:schemeClr val="accent6"/>
                </a:solidFill>
              </a:rPr>
              <a:t>Energiforum Danmark, webinar den 27. september 2022</a:t>
            </a:r>
          </a:p>
        </p:txBody>
      </p:sp>
    </p:spTree>
    <p:extLst>
      <p:ext uri="{BB962C8B-B14F-4D97-AF65-F5344CB8AC3E}">
        <p14:creationId xmlns:p14="http://schemas.microsoft.com/office/powerpoint/2010/main" val="540086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0B04A23E-823B-4F34-87CF-AA31FE098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A2619E5B-F1D5-441E-BC4B-F055EAEF9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212" y="1114426"/>
            <a:ext cx="7315575" cy="520218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12587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38D7DCE3-42BC-43C1-A2AE-4FC37E6952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8000" dirty="0" err="1"/>
              <a:t>Spørgsmål</a:t>
            </a:r>
            <a:r>
              <a:rPr lang="en-US" sz="8000" dirty="0"/>
              <a:t>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643DF63-671C-43ED-A48A-9610BB6AB040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85F7442-A762-440B-9AA9-C63911BBF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7228" y="2641904"/>
            <a:ext cx="3662809" cy="17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Tina Schou</a:t>
            </a: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| Leder af Systemplanlægning</a:t>
            </a:r>
            <a:b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T: +4562259570 | M: +4540705870 |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2"/>
              </a:rPr>
              <a:t>tsc@evida.dk</a:t>
            </a:r>
            <a:endParaRPr kumimoji="0" lang="da-DK" altLang="da-DK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a-DK" altLang="da-DK" sz="16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a-DK" altLang="da-D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kumimoji="0" lang="da-DK" altLang="da-DK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kumimoji="0" lang="da-DK" altLang="da-D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10A0C60-528B-46FF-8395-9D05DA150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458" y="3603756"/>
            <a:ext cx="1333500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CB8C5928-2966-4B56-A04F-26D0361F05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8600" y="52990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a-DK" altLang="da-DK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kumimoji="0" lang="da-DK" altLang="da-DK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kumimoji="0" lang="da-DK" altLang="da-D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219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38D7DCE3-42BC-43C1-A2AE-4FC37E6952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7919" y="1145420"/>
            <a:ext cx="9916162" cy="1234890"/>
          </a:xfrm>
        </p:spPr>
        <p:txBody>
          <a:bodyPr/>
          <a:lstStyle/>
          <a:p>
            <a:r>
              <a:rPr lang="en-US" dirty="0" err="1"/>
              <a:t>Punkter</a:t>
            </a:r>
            <a:endParaRPr lang="en-US" dirty="0"/>
          </a:p>
          <a:p>
            <a:endParaRPr lang="en-US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4216569-DD90-4654-9103-49711DB4FB08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da-DK" sz="2400" dirty="0"/>
              <a:t>Hvorfor udfase naturgas til rumopvarmning?</a:t>
            </a:r>
          </a:p>
          <a:p>
            <a:r>
              <a:rPr lang="da-DK" sz="2400" dirty="0"/>
              <a:t>Hvad med biogassen?</a:t>
            </a:r>
          </a:p>
          <a:p>
            <a:r>
              <a:rPr lang="da-DK" sz="2400" dirty="0">
                <a:ea typeface="Calibri" panose="020F0502020204030204" pitchFamily="34" charset="0"/>
              </a:rPr>
              <a:t>Hvordan bidrager Evida til udfasningen? </a:t>
            </a:r>
          </a:p>
          <a:p>
            <a:r>
              <a:rPr lang="da-DK" sz="2400" dirty="0">
                <a:ea typeface="Calibri" panose="020F0502020204030204" pitchFamily="34" charset="0"/>
              </a:rPr>
              <a:t>Evidas rolle i koordinationsfora</a:t>
            </a:r>
          </a:p>
          <a:p>
            <a:r>
              <a:rPr lang="da-DK" sz="2400" dirty="0">
                <a:ea typeface="Calibri" panose="020F0502020204030204" pitchFamily="34" charset="0"/>
              </a:rPr>
              <a:t>Samarbejde</a:t>
            </a:r>
          </a:p>
          <a:p>
            <a:r>
              <a:rPr lang="da-DK" sz="2400" dirty="0">
                <a:ea typeface="Calibri" panose="020F0502020204030204" pitchFamily="34" charset="0"/>
              </a:rPr>
              <a:t>”Gasdata.dk” - </a:t>
            </a:r>
            <a:r>
              <a:rPr lang="da-DK" sz="2400" dirty="0" err="1">
                <a:ea typeface="Calibri" panose="020F0502020204030204" pitchFamily="34" charset="0"/>
              </a:rPr>
              <a:t>Evidas</a:t>
            </a:r>
            <a:r>
              <a:rPr lang="da-DK" sz="2400" dirty="0">
                <a:ea typeface="Calibri" panose="020F0502020204030204" pitchFamily="34" charset="0"/>
              </a:rPr>
              <a:t> it-platform</a:t>
            </a:r>
          </a:p>
          <a:p>
            <a:r>
              <a:rPr lang="da-DK" sz="2400" dirty="0">
                <a:ea typeface="Calibri" panose="020F0502020204030204" pitchFamily="34" charset="0"/>
              </a:rPr>
              <a:t>Spørgsmål</a:t>
            </a:r>
          </a:p>
          <a:p>
            <a:endParaRPr lang="da-DK" sz="2400" dirty="0"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da-DK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da-DK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919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737F7FC-6A8B-4F85-8526-44A1C705534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645749" y="1816037"/>
            <a:ext cx="5119912" cy="820660"/>
          </a:xfrm>
        </p:spPr>
        <p:txBody>
          <a:bodyPr lIns="91440" tIns="45720" rIns="91440" bIns="45720" anchor="t"/>
          <a:lstStyle/>
          <a:p>
            <a:endParaRPr lang="da-DK" sz="1800" dirty="0"/>
          </a:p>
          <a:p>
            <a:pPr marL="0" indent="0">
              <a:buNone/>
            </a:pPr>
            <a:r>
              <a:rPr lang="da-DK" b="1" dirty="0">
                <a:latin typeface="Calibri"/>
                <a:cs typeface="Calibri"/>
              </a:rPr>
              <a:t>Fordi vi skal </a:t>
            </a:r>
            <a:r>
              <a:rPr lang="da-DK" dirty="0">
                <a:latin typeface="Calibri"/>
                <a:cs typeface="Calibri"/>
              </a:rPr>
              <a:t>– det har Folketinget besluttet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14BE81F0-29B5-46FF-B8D9-AC60F69835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7319" y="488569"/>
            <a:ext cx="9916162" cy="591445"/>
          </a:xfrm>
        </p:spPr>
        <p:txBody>
          <a:bodyPr/>
          <a:lstStyle/>
          <a:p>
            <a:r>
              <a:rPr lang="da-DK" dirty="0"/>
              <a:t>Hvorfor udfase naturgas til rumopvarmning?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7BBCAE3-5633-450D-BFBA-69F08A5FB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3574" y="1685677"/>
            <a:ext cx="4282667" cy="398288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1300EB24-D8BA-44DF-BD98-EF6CAB8884D6}"/>
              </a:ext>
            </a:extLst>
          </p:cNvPr>
          <p:cNvSpPr txBox="1">
            <a:spLocks/>
          </p:cNvSpPr>
          <p:nvPr/>
        </p:nvSpPr>
        <p:spPr>
          <a:xfrm>
            <a:off x="1645749" y="3037816"/>
            <a:ext cx="4918478" cy="82066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1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b="1" dirty="0">
                <a:latin typeface="Calibri"/>
                <a:cs typeface="Calibri"/>
              </a:rPr>
              <a:t>Fordi det giver mening </a:t>
            </a:r>
            <a:r>
              <a:rPr lang="da-DK" dirty="0">
                <a:latin typeface="Calibri"/>
                <a:cs typeface="Calibri"/>
              </a:rPr>
              <a:t>– grønnere fremtid</a:t>
            </a:r>
          </a:p>
        </p:txBody>
      </p:sp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D55D6296-7C3F-42BF-B312-CF9AF726F926}"/>
              </a:ext>
            </a:extLst>
          </p:cNvPr>
          <p:cNvSpPr txBox="1">
            <a:spLocks/>
          </p:cNvSpPr>
          <p:nvPr/>
        </p:nvSpPr>
        <p:spPr>
          <a:xfrm>
            <a:off x="1645749" y="4371862"/>
            <a:ext cx="5501575" cy="82066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da-DK" b="1" dirty="0">
                <a:latin typeface="Calibri"/>
                <a:cs typeface="Calibri"/>
              </a:rPr>
              <a:t>Fordi det åbner for nye muligheder </a:t>
            </a:r>
            <a:r>
              <a:rPr lang="da-DK" dirty="0">
                <a:latin typeface="Calibri"/>
                <a:cs typeface="Calibri"/>
              </a:rPr>
              <a:t>– nyt i rørene</a:t>
            </a:r>
            <a:endParaRPr lang="da-DK" sz="1800" dirty="0">
              <a:latin typeface="Calibri"/>
              <a:cs typeface="Calibri"/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E476DAD9-EE1C-4333-98DC-D41AEB9A03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4" t="13218" r="10261" b="27536"/>
          <a:stretch/>
        </p:blipFill>
        <p:spPr>
          <a:xfrm>
            <a:off x="672739" y="3140615"/>
            <a:ext cx="808083" cy="809667"/>
          </a:xfrm>
          <a:prstGeom prst="rect">
            <a:avLst/>
          </a:prstGeom>
        </p:spPr>
      </p:pic>
      <p:pic>
        <p:nvPicPr>
          <p:cNvPr id="12" name="Billede 11" descr="Et billede, der indeholder tekst&#10;&#10;Automatisk genereret beskrivelse">
            <a:extLst>
              <a:ext uri="{FF2B5EF4-FFF2-40B4-BE49-F238E27FC236}">
                <a16:creationId xmlns:a16="http://schemas.microsoft.com/office/drawing/2014/main" id="{CBDFA884-6115-4BD0-9CED-A6B4C02900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 t="14609" r="4848" b="48174"/>
          <a:stretch/>
        </p:blipFill>
        <p:spPr>
          <a:xfrm>
            <a:off x="507814" y="1898470"/>
            <a:ext cx="1137935" cy="655794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F2727040-C73E-4484-887B-C17CC32195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14476" r="7612" b="21397"/>
          <a:stretch/>
        </p:blipFill>
        <p:spPr>
          <a:xfrm>
            <a:off x="567588" y="4332672"/>
            <a:ext cx="1078161" cy="107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2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23F776D1-8535-46A0-9604-8C0A85E56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1486" y="6402523"/>
            <a:ext cx="938865" cy="292633"/>
          </a:xfrm>
          <a:prstGeom prst="rect">
            <a:avLst/>
          </a:prstGeo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6856882"/>
              </p:ext>
            </p:extLst>
          </p:nvPr>
        </p:nvGraphicFramePr>
        <p:xfrm>
          <a:off x="6262979" y="1252998"/>
          <a:ext cx="5083534" cy="4493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kstfelt 1">
            <a:extLst>
              <a:ext uri="{FF2B5EF4-FFF2-40B4-BE49-F238E27FC236}">
                <a16:creationId xmlns:a16="http://schemas.microsoft.com/office/drawing/2014/main" id="{C8CC1624-386C-4B42-9D4B-A1DD39011713}"/>
              </a:ext>
            </a:extLst>
          </p:cNvPr>
          <p:cNvSpPr txBox="1"/>
          <p:nvPr/>
        </p:nvSpPr>
        <p:spPr>
          <a:xfrm>
            <a:off x="373711" y="1604865"/>
            <a:ext cx="572228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srgbClr val="0E4744"/>
                </a:solidFill>
                <a:effectLst/>
                <a:uLnTx/>
                <a:uFillTx/>
                <a:latin typeface="Fibra One Alt SemiBold" pitchFamily="2" charset="77"/>
                <a:ea typeface="+mn-ea"/>
                <a:cs typeface="+mn-cs"/>
              </a:rPr>
              <a:t>Biogasproduktionen er stigende</a:t>
            </a:r>
          </a:p>
          <a:p>
            <a:pPr marL="285750" indent="-285750">
              <a:buFontTx/>
              <a:buChar char="-"/>
            </a:pPr>
            <a:r>
              <a:rPr lang="da-DK" dirty="0"/>
              <a:t>Biogasproduktion pt på 29 % af gasforbruget på årsbasis</a:t>
            </a:r>
          </a:p>
          <a:p>
            <a:pPr marL="285750" indent="-285750">
              <a:buFontTx/>
              <a:buChar char="-"/>
            </a:pPr>
            <a:r>
              <a:rPr lang="da-DK" dirty="0"/>
              <a:t>Vokser til 44 % ved indkøring af kendte nye anlæg </a:t>
            </a:r>
          </a:p>
          <a:p>
            <a:pPr marL="285750" indent="-285750">
              <a:buFontTx/>
              <a:buChar char="-"/>
            </a:pPr>
            <a:endParaRPr lang="da-DK" dirty="0"/>
          </a:p>
          <a:p>
            <a:pPr marL="285750" indent="-285750">
              <a:buFontTx/>
              <a:buChar char="-"/>
            </a:pPr>
            <a:r>
              <a:rPr lang="da-DK" dirty="0"/>
              <a:t>Evida kender til konkrete nye projekter svarende til yderligere 49 %</a:t>
            </a:r>
          </a:p>
          <a:p>
            <a:pPr marL="285750" indent="-285750">
              <a:buFontTx/>
              <a:buChar char="-"/>
            </a:pPr>
            <a:r>
              <a:rPr lang="da-DK" dirty="0"/>
              <a:t>Hertil kommer et </a:t>
            </a:r>
            <a:r>
              <a:rPr lang="da-DK" dirty="0" err="1"/>
              <a:t>metaniseringspotentiale</a:t>
            </a:r>
            <a:endParaRPr lang="da-DK" dirty="0"/>
          </a:p>
          <a:p>
            <a:pPr marL="285750" indent="-285750">
              <a:buFontTx/>
              <a:buChar char="-"/>
            </a:pPr>
            <a:r>
              <a:rPr lang="da-DK" u="sng" dirty="0"/>
              <a:t>Den grønne gas kan fuldt ud dække det nuværende forbrug</a:t>
            </a:r>
          </a:p>
          <a:p>
            <a:pPr marL="285750" indent="-285750">
              <a:buFontTx/>
              <a:buChar char="-"/>
            </a:pPr>
            <a:endParaRPr lang="da-DK" u="sng" dirty="0"/>
          </a:p>
          <a:p>
            <a:pPr marL="285750" indent="-285750">
              <a:buFontTx/>
              <a:buChar char="-"/>
            </a:pPr>
            <a:r>
              <a:rPr lang="da-DK" dirty="0"/>
              <a:t>Anvendelse af biogassen</a:t>
            </a:r>
          </a:p>
          <a:p>
            <a:pPr marL="742950" lvl="1" indent="-285750">
              <a:buFontTx/>
              <a:buChar char="-"/>
            </a:pPr>
            <a:r>
              <a:rPr lang="da-DK" dirty="0"/>
              <a:t>Industriprocesser??</a:t>
            </a:r>
          </a:p>
          <a:p>
            <a:pPr marL="742950" lvl="1" indent="-285750">
              <a:buFontTx/>
              <a:buChar char="-"/>
            </a:pPr>
            <a:r>
              <a:rPr lang="da-DK" dirty="0"/>
              <a:t>Erhverv??</a:t>
            </a:r>
          </a:p>
          <a:p>
            <a:pPr marL="742950" lvl="1" indent="-285750">
              <a:buFontTx/>
              <a:buChar char="-"/>
            </a:pPr>
            <a:r>
              <a:rPr lang="da-DK" dirty="0"/>
              <a:t>El og varme spidslast??</a:t>
            </a:r>
          </a:p>
          <a:p>
            <a:pPr marL="742950" lvl="1" indent="-285750">
              <a:buFontTx/>
              <a:buChar char="-"/>
            </a:pPr>
            <a:r>
              <a:rPr lang="da-DK" dirty="0"/>
              <a:t>Individuel rumopvarmning??</a:t>
            </a:r>
          </a:p>
          <a:p>
            <a:pPr marL="742950" lvl="1" indent="-285750">
              <a:buFontTx/>
              <a:buChar char="-"/>
            </a:pPr>
            <a:r>
              <a:rPr lang="da-DK" dirty="0"/>
              <a:t>Transportsektoren??</a:t>
            </a:r>
          </a:p>
          <a:p>
            <a:pPr marL="742950" lvl="1" indent="-285750">
              <a:buFontTx/>
              <a:buChar char="-"/>
            </a:pPr>
            <a:r>
              <a:rPr lang="da-DK" dirty="0"/>
              <a:t>Eksport??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2D78E3B2-60FD-42F8-AB10-E89EC653CB6B}"/>
              </a:ext>
            </a:extLst>
          </p:cNvPr>
          <p:cNvSpPr txBox="1"/>
          <p:nvPr/>
        </p:nvSpPr>
        <p:spPr>
          <a:xfrm>
            <a:off x="487018" y="577137"/>
            <a:ext cx="6094674" cy="588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3200" dirty="0">
                <a:solidFill>
                  <a:schemeClr val="tx2"/>
                </a:solidFill>
                <a:latin typeface="Fibra One Alt SemiBold" pitchFamily="2" charset="77"/>
              </a:rPr>
              <a:t>Hvad med biogassen?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63B4958E-6978-4FBA-B7BB-1640DC0BD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154" y="2990789"/>
            <a:ext cx="4953691" cy="876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7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BF372DD-BF16-4A25-9583-91CE09AC4E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7370" y="639754"/>
            <a:ext cx="9916162" cy="591445"/>
          </a:xfrm>
        </p:spPr>
        <p:txBody>
          <a:bodyPr/>
          <a:lstStyle/>
          <a:p>
            <a:r>
              <a:rPr lang="da-DK" sz="3200" dirty="0">
                <a:ea typeface="Calibri" panose="020F0502020204030204" pitchFamily="34" charset="0"/>
              </a:rPr>
              <a:t>Hvordan bidrager Evida til udfasningen? </a:t>
            </a:r>
          </a:p>
        </p:txBody>
      </p:sp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56871C43-AEF5-457B-A60E-13F6744FBE7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085633" y="1925957"/>
            <a:ext cx="1967899" cy="2130471"/>
          </a:xfrm>
        </p:spPr>
        <p:txBody>
          <a:bodyPr/>
          <a:lstStyle/>
          <a:p>
            <a:endParaRPr lang="da-DK" dirty="0"/>
          </a:p>
        </p:txBody>
      </p:sp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71CFAEA8-D2EA-4644-80AC-A822F5EF6F84}"/>
              </a:ext>
            </a:extLst>
          </p:cNvPr>
          <p:cNvCxnSpPr>
            <a:cxnSpLocks/>
          </p:cNvCxnSpPr>
          <p:nvPr/>
        </p:nvCxnSpPr>
        <p:spPr>
          <a:xfrm>
            <a:off x="5881279" y="1356527"/>
            <a:ext cx="0" cy="516566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8D3ACACB-5F75-43F5-97C3-D1D0E219DB8E}"/>
              </a:ext>
            </a:extLst>
          </p:cNvPr>
          <p:cNvCxnSpPr>
            <a:cxnSpLocks/>
          </p:cNvCxnSpPr>
          <p:nvPr/>
        </p:nvCxnSpPr>
        <p:spPr>
          <a:xfrm flipH="1">
            <a:off x="3227608" y="3924790"/>
            <a:ext cx="519453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kstfelt 18">
            <a:extLst>
              <a:ext uri="{FF2B5EF4-FFF2-40B4-BE49-F238E27FC236}">
                <a16:creationId xmlns:a16="http://schemas.microsoft.com/office/drawing/2014/main" id="{E0FA4FC9-61A2-411F-9093-5FDA207EDDF2}"/>
              </a:ext>
            </a:extLst>
          </p:cNvPr>
          <p:cNvSpPr txBox="1"/>
          <p:nvPr/>
        </p:nvSpPr>
        <p:spPr>
          <a:xfrm>
            <a:off x="3341323" y="1795094"/>
            <a:ext cx="2441168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2400" b="1" dirty="0">
                <a:latin typeface="Calibri" panose="020F0502020204030204" pitchFamily="34" charset="0"/>
                <a:cs typeface="Calibri" panose="020F0502020204030204" pitchFamily="34" charset="0"/>
              </a:rPr>
              <a:t>Aktiv rolle…</a:t>
            </a:r>
            <a:br>
              <a:rPr lang="da-DK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da-DK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Bidrager med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Gode løsninger til udfasningen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EEBD2B7B-D127-4A6D-84DF-4F04BB6907FA}"/>
              </a:ext>
            </a:extLst>
          </p:cNvPr>
          <p:cNvSpPr txBox="1"/>
          <p:nvPr/>
        </p:nvSpPr>
        <p:spPr>
          <a:xfrm>
            <a:off x="5994993" y="1795094"/>
            <a:ext cx="2488387" cy="12926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2400" b="1" dirty="0">
                <a:latin typeface="Calibri" panose="020F0502020204030204" pitchFamily="34" charset="0"/>
                <a:cs typeface="Calibri" panose="020F0502020204030204" pitchFamily="34" charset="0"/>
              </a:rPr>
              <a:t>Udarbejder…</a:t>
            </a:r>
            <a:br>
              <a:rPr lang="da-DK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da-DK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Konverteringsplan - Klimaftalen 2022</a:t>
            </a:r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F3781F9A-7B46-4508-B52C-7DA3C34144DC}"/>
              </a:ext>
            </a:extLst>
          </p:cNvPr>
          <p:cNvSpPr txBox="1"/>
          <p:nvPr/>
        </p:nvSpPr>
        <p:spPr>
          <a:xfrm>
            <a:off x="3341323" y="4215545"/>
            <a:ext cx="2441168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2400" b="1" dirty="0">
                <a:latin typeface="Calibri" panose="020F0502020204030204" pitchFamily="34" charset="0"/>
                <a:cs typeface="Calibri" panose="020F0502020204030204" pitchFamily="34" charset="0"/>
              </a:rPr>
              <a:t>Sikrer…</a:t>
            </a:r>
            <a:br>
              <a:rPr lang="da-DK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da-DK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Afkoblingsprocessen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Dataopsamling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Rapportering</a:t>
            </a: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188A9869-8D3F-4994-9572-547D1F8BF4D6}"/>
              </a:ext>
            </a:extLst>
          </p:cNvPr>
          <p:cNvSpPr txBox="1"/>
          <p:nvPr/>
        </p:nvSpPr>
        <p:spPr>
          <a:xfrm>
            <a:off x="6096000" y="4215545"/>
            <a:ext cx="2418718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2400" b="1" dirty="0">
                <a:latin typeface="Calibri" panose="020F0502020204030204" pitchFamily="34" charset="0"/>
                <a:cs typeface="Calibri" panose="020F0502020204030204" pitchFamily="34" charset="0"/>
              </a:rPr>
              <a:t>Bidrager med…</a:t>
            </a:r>
            <a:br>
              <a:rPr lang="da-DK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da-DK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latin typeface="Calibri" panose="020F0502020204030204" pitchFamily="34" charset="0"/>
                <a:cs typeface="Calibri" panose="020F0502020204030204" pitchFamily="34" charset="0"/>
              </a:rPr>
              <a:t>Forslag til ændret regulering, hvor det giver mening</a:t>
            </a:r>
          </a:p>
        </p:txBody>
      </p:sp>
    </p:spTree>
    <p:extLst>
      <p:ext uri="{BB962C8B-B14F-4D97-AF65-F5344CB8AC3E}">
        <p14:creationId xmlns:p14="http://schemas.microsoft.com/office/powerpoint/2010/main" val="42451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2">
            <a:extLst>
              <a:ext uri="{FF2B5EF4-FFF2-40B4-BE49-F238E27FC236}">
                <a16:creationId xmlns:a16="http://schemas.microsoft.com/office/drawing/2014/main" id="{0A0DB4C2-C25E-4E5C-9F26-FF91949D6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3422" y="472789"/>
            <a:ext cx="9916162" cy="591445"/>
          </a:xfrm>
        </p:spPr>
        <p:txBody>
          <a:bodyPr/>
          <a:lstStyle/>
          <a:p>
            <a:r>
              <a:rPr lang="da-DK" dirty="0" err="1"/>
              <a:t>Evidas</a:t>
            </a:r>
            <a:r>
              <a:rPr lang="da-DK" dirty="0"/>
              <a:t> rolle i koordinationsfora</a:t>
            </a:r>
          </a:p>
        </p:txBody>
      </p:sp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AD074783-5933-4C53-86F2-2926B2A5842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60575" y="1187235"/>
            <a:ext cx="3179477" cy="3759369"/>
          </a:xfrm>
        </p:spPr>
        <p:txBody>
          <a:bodyPr/>
          <a:lstStyle/>
          <a:p>
            <a:endParaRPr lang="da-DK" dirty="0"/>
          </a:p>
        </p:txBody>
      </p:sp>
      <p:pic>
        <p:nvPicPr>
          <p:cNvPr id="15" name="Billede 1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CE696745-F8A1-4124-8C84-C40C2DCB9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087" y="768511"/>
            <a:ext cx="2231665" cy="3156528"/>
          </a:xfrm>
          <a:prstGeom prst="rect">
            <a:avLst/>
          </a:prstGeom>
        </p:spPr>
      </p:pic>
      <p:pic>
        <p:nvPicPr>
          <p:cNvPr id="19" name="Billede 18" descr="Et billede, der indeholder græs, udendørs&#10;&#10;Automatisk genereret beskrivelse">
            <a:extLst>
              <a:ext uri="{FF2B5EF4-FFF2-40B4-BE49-F238E27FC236}">
                <a16:creationId xmlns:a16="http://schemas.microsoft.com/office/drawing/2014/main" id="{8A878862-A42A-460D-B8A8-458BFDD7F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620" y="3975856"/>
            <a:ext cx="3870395" cy="2177097"/>
          </a:xfrm>
          <a:prstGeom prst="rect">
            <a:avLst/>
          </a:prstGeom>
        </p:spPr>
      </p:pic>
      <p:pic>
        <p:nvPicPr>
          <p:cNvPr id="21" name="Billede 20">
            <a:extLst>
              <a:ext uri="{FF2B5EF4-FFF2-40B4-BE49-F238E27FC236}">
                <a16:creationId xmlns:a16="http://schemas.microsoft.com/office/drawing/2014/main" id="{3BFA009D-CD90-4226-A39F-EDFD396803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094" y="472789"/>
            <a:ext cx="3755152" cy="3021724"/>
          </a:xfrm>
          <a:prstGeom prst="rect">
            <a:avLst/>
          </a:prstGeom>
        </p:spPr>
      </p:pic>
      <p:pic>
        <p:nvPicPr>
          <p:cNvPr id="23" name="Billede 22" descr="Et billede, der indeholder udendørs genstand, vindmølle, himmel, græs&#10;&#10;Automatisk genereret beskrivelse">
            <a:extLst>
              <a:ext uri="{FF2B5EF4-FFF2-40B4-BE49-F238E27FC236}">
                <a16:creationId xmlns:a16="http://schemas.microsoft.com/office/drawing/2014/main" id="{DB481193-2046-4CEB-BCD2-39540B9637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0" t="5101" r="103" b="426"/>
          <a:stretch/>
        </p:blipFill>
        <p:spPr>
          <a:xfrm>
            <a:off x="3415649" y="3228683"/>
            <a:ext cx="2514279" cy="3156528"/>
          </a:xfrm>
          <a:prstGeom prst="rect">
            <a:avLst/>
          </a:prstGeom>
        </p:spPr>
      </p:pic>
      <p:pic>
        <p:nvPicPr>
          <p:cNvPr id="25" name="Billede 24" descr="Et billede, der indeholder kort&#10;&#10;Automatisk genereret beskrivelse">
            <a:extLst>
              <a:ext uri="{FF2B5EF4-FFF2-40B4-BE49-F238E27FC236}">
                <a16:creationId xmlns:a16="http://schemas.microsoft.com/office/drawing/2014/main" id="{48852D6B-3D8E-48BC-8858-4489C21AB0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54" y="1064233"/>
            <a:ext cx="2977618" cy="421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9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38D7DCE3-42BC-43C1-A2AE-4FC37E6952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18145" y="511024"/>
            <a:ext cx="5169976" cy="668576"/>
          </a:xfrm>
        </p:spPr>
        <p:txBody>
          <a:bodyPr/>
          <a:lstStyle/>
          <a:p>
            <a:r>
              <a:rPr lang="en-US" dirty="0" err="1"/>
              <a:t>Samarbejde</a:t>
            </a:r>
            <a:r>
              <a:rPr lang="en-US" dirty="0"/>
              <a:t> om </a:t>
            </a:r>
            <a:r>
              <a:rPr lang="en-US" dirty="0" err="1"/>
              <a:t>gasafklobling</a:t>
            </a:r>
            <a:endParaRPr lang="en-US" dirty="0"/>
          </a:p>
          <a:p>
            <a:endParaRPr lang="en-US" sz="11500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85F7442-A762-440B-9AA9-C63911BBF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342" y="4647866"/>
            <a:ext cx="1861773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a-DK" altLang="da-DK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kumimoji="0" lang="da-DK" altLang="da-D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B8C5928-2966-4B56-A04F-26D0361F05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8600" y="52990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da-DK" altLang="da-DK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kumimoji="0" lang="da-DK" altLang="da-DK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kumimoji="0" lang="da-DK" altLang="da-D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6C39E34B-EA09-458C-AD29-F14613EE7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30597">
            <a:off x="3759607" y="1839373"/>
            <a:ext cx="2355469" cy="1302342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AC05C6B2-7D4F-4583-B0CA-43CEDB314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451" y="1179600"/>
            <a:ext cx="5234760" cy="3564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2119CE1E-DCDB-447F-99BD-80D81CF3ECDE}"/>
              </a:ext>
            </a:extLst>
          </p:cNvPr>
          <p:cNvSpPr txBox="1"/>
          <p:nvPr/>
        </p:nvSpPr>
        <p:spPr>
          <a:xfrm>
            <a:off x="504773" y="5757691"/>
            <a:ext cx="28967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200" dirty="0"/>
              <a:t>https://www.energy-supply.dk/article/view/862190/samarbejde_er_vejen_til_ambitios_gron_omstilling_af_gassystemet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27E5F85-FAC5-4AA4-8A62-0657F48FD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05" y="4516221"/>
            <a:ext cx="5126032" cy="129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4CDFD91A-86BC-46F8-9E85-603E88909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636" y="511024"/>
            <a:ext cx="2848594" cy="386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11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00D0025-4EE1-48F0-95D8-309870803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09" y="309575"/>
            <a:ext cx="3852892" cy="3080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F7157B77-A949-4192-80EC-872B9DE80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1149" y="110011"/>
            <a:ext cx="4001748" cy="4433226"/>
          </a:xfrm>
          <a:prstGeom prst="rect">
            <a:avLst/>
          </a:prstGeom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FA527E3B-E2E9-4818-A327-4AE54FDFA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051" y="3592638"/>
            <a:ext cx="4505954" cy="2805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ktangel: afrundede hjørner 1">
            <a:extLst>
              <a:ext uri="{FF2B5EF4-FFF2-40B4-BE49-F238E27FC236}">
                <a16:creationId xmlns:a16="http://schemas.microsoft.com/office/drawing/2014/main" id="{816D04B2-0DCC-4869-9025-865C613AC189}"/>
              </a:ext>
            </a:extLst>
          </p:cNvPr>
          <p:cNvSpPr/>
          <p:nvPr/>
        </p:nvSpPr>
        <p:spPr>
          <a:xfrm>
            <a:off x="6096000" y="4151933"/>
            <a:ext cx="3913648" cy="22761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16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Evida kommer gerne ud til alle som svejser og/eller graver. Infomøde – 1 time – med oplysninger om: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a-DK" sz="16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sikkerhed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a-DK" sz="16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arbejdsmiljø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a-DK" sz="16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hvordan gasskader kan undgås</a:t>
            </a:r>
          </a:p>
        </p:txBody>
      </p:sp>
      <p:sp>
        <p:nvSpPr>
          <p:cNvPr id="4" name="Stjerne: 10 takker 3">
            <a:extLst>
              <a:ext uri="{FF2B5EF4-FFF2-40B4-BE49-F238E27FC236}">
                <a16:creationId xmlns:a16="http://schemas.microsoft.com/office/drawing/2014/main" id="{69973DF9-380C-4393-9D92-7E38D2E00CA6}"/>
              </a:ext>
            </a:extLst>
          </p:cNvPr>
          <p:cNvSpPr/>
          <p:nvPr/>
        </p:nvSpPr>
        <p:spPr>
          <a:xfrm>
            <a:off x="9178764" y="5009790"/>
            <a:ext cx="1661768" cy="1418264"/>
          </a:xfrm>
          <a:prstGeom prst="star10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chemeClr val="accent5"/>
                </a:solidFill>
              </a:rPr>
              <a:t>Gratis!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68F1598-6B4E-412D-BF1C-9D0E33EE8B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7919" y="1145421"/>
            <a:ext cx="6011911" cy="577655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63B75A25-FD72-4520-8898-1DF10ECB4C6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137919" y="1925957"/>
            <a:ext cx="4737587" cy="1235532"/>
          </a:xfrm>
        </p:spPr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3515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358E8A3-7E2B-4752-8DE3-A8CFA37499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7918" y="723223"/>
            <a:ext cx="9916162" cy="591445"/>
          </a:xfrm>
        </p:spPr>
        <p:txBody>
          <a:bodyPr/>
          <a:lstStyle/>
          <a:p>
            <a:r>
              <a:rPr lang="da-DK" sz="3200" dirty="0">
                <a:ea typeface="Calibri" panose="020F0502020204030204" pitchFamily="34" charset="0"/>
              </a:rPr>
              <a:t>”Gasdata.dk” - </a:t>
            </a:r>
            <a:r>
              <a:rPr lang="da-DK" sz="3200" dirty="0" err="1">
                <a:ea typeface="Calibri" panose="020F0502020204030204" pitchFamily="34" charset="0"/>
              </a:rPr>
              <a:t>Evidas</a:t>
            </a:r>
            <a:r>
              <a:rPr lang="da-DK" sz="3200" dirty="0">
                <a:ea typeface="Calibri" panose="020F0502020204030204" pitchFamily="34" charset="0"/>
              </a:rPr>
              <a:t> it-platform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0A7A6F7E-80DA-4BD2-9593-59DC0AEF489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138466" y="2409547"/>
            <a:ext cx="9915614" cy="2759059"/>
          </a:xfrm>
        </p:spPr>
        <p:txBody>
          <a:bodyPr/>
          <a:lstStyle/>
          <a:p>
            <a:pPr marL="0" indent="0">
              <a:buNone/>
            </a:pPr>
            <a:r>
              <a:rPr lang="da-DK" b="1" dirty="0"/>
              <a:t>Formål</a:t>
            </a:r>
          </a:p>
          <a:p>
            <a:r>
              <a:rPr lang="da-DK" dirty="0"/>
              <a:t>Bidrage til realiseringen af ”</a:t>
            </a:r>
            <a:r>
              <a:rPr lang="da-DK" i="1" dirty="0"/>
              <a:t>Danmark kan mere II” – </a:t>
            </a:r>
            <a:r>
              <a:rPr lang="da-DK" dirty="0"/>
              <a:t>hvor alle gaskunder skal have besked om ny alternativ varmeforsyning.</a:t>
            </a:r>
          </a:p>
          <a:p>
            <a:r>
              <a:rPr lang="da-DK" dirty="0"/>
              <a:t>DK2020 planer.</a:t>
            </a:r>
          </a:p>
          <a:p>
            <a:r>
              <a:rPr lang="da-DK" dirty="0"/>
              <a:t>Krydstjekke med BBR-oplysninger.</a:t>
            </a:r>
          </a:p>
          <a:p>
            <a:r>
              <a:rPr lang="da-DK" dirty="0"/>
              <a:t>Målrette indsatsen ift. visse forbrugertyper.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2" name="Taleboble: oval 1">
            <a:extLst>
              <a:ext uri="{FF2B5EF4-FFF2-40B4-BE49-F238E27FC236}">
                <a16:creationId xmlns:a16="http://schemas.microsoft.com/office/drawing/2014/main" id="{0BACEF5B-7464-4123-A27C-0BB57CBF1ACB}"/>
              </a:ext>
            </a:extLst>
          </p:cNvPr>
          <p:cNvSpPr/>
          <p:nvPr/>
        </p:nvSpPr>
        <p:spPr>
          <a:xfrm>
            <a:off x="6863138" y="4078840"/>
            <a:ext cx="3143892" cy="1869897"/>
          </a:xfrm>
          <a:prstGeom prst="wedgeEllipseCallou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a-DK" sz="2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69 kommuner ud af 89 ”gaskommuner” er p.t. tilmeldt!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0A9644D0-7231-4EC6-B9B4-A40B72229AF5}"/>
              </a:ext>
            </a:extLst>
          </p:cNvPr>
          <p:cNvSpPr txBox="1"/>
          <p:nvPr/>
        </p:nvSpPr>
        <p:spPr>
          <a:xfrm>
            <a:off x="1204243" y="1446609"/>
            <a:ext cx="9783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Evida tilbyder udstilling af data omkring gaskunderne og gasinfrastrukturen. Opstart 1. juli 2022.</a:t>
            </a:r>
          </a:p>
        </p:txBody>
      </p:sp>
    </p:spTree>
    <p:extLst>
      <p:ext uri="{BB962C8B-B14F-4D97-AF65-F5344CB8AC3E}">
        <p14:creationId xmlns:p14="http://schemas.microsoft.com/office/powerpoint/2010/main" val="304612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Evida">
  <a:themeElements>
    <a:clrScheme name="Evida">
      <a:dk1>
        <a:srgbClr val="231F20"/>
      </a:dk1>
      <a:lt1>
        <a:srgbClr val="267B38"/>
      </a:lt1>
      <a:dk2>
        <a:srgbClr val="0E4744"/>
      </a:dk2>
      <a:lt2>
        <a:srgbClr val="869998"/>
      </a:lt2>
      <a:accent1>
        <a:srgbClr val="0E4744"/>
      </a:accent1>
      <a:accent2>
        <a:srgbClr val="ED7100"/>
      </a:accent2>
      <a:accent3>
        <a:srgbClr val="2EA149"/>
      </a:accent3>
      <a:accent4>
        <a:srgbClr val="E9C258"/>
      </a:accent4>
      <a:accent5>
        <a:srgbClr val="231F20"/>
      </a:accent5>
      <a:accent6>
        <a:srgbClr val="FFFFFF"/>
      </a:accent6>
      <a:hlink>
        <a:srgbClr val="11514E"/>
      </a:hlink>
      <a:folHlink>
        <a:srgbClr val="D9EBD6"/>
      </a:folHlink>
    </a:clrScheme>
    <a:fontScheme name="Fibra">
      <a:majorFont>
        <a:latin typeface="Fibra One Alt SemiBold"/>
        <a:ea typeface=""/>
        <a:cs typeface=""/>
      </a:majorFont>
      <a:minorFont>
        <a:latin typeface="Fibra One Alt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vida" id="{0BE4C54D-708F-4607-9DA5-BB554F437847}" vid="{283BB1F8-3FEF-49C2-A9CB-3F1BCB2F4491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CMTemplateName xmlns="http://schemas.microsoft.com/sharepoint/v3" xsi:nil="true"/>
    <CCMTemplateVersion xmlns="http://schemas.microsoft.com/sharepoint/v3" xsi:nil="true"/>
    <RegistrationDate xmlns="http://schemas.microsoft.com/sharepoint/v3" xsi:nil="true"/>
    <TaxCatchAll xmlns="4ac56cce-853a-466c-8f88-b56d7d5467a4"/>
    <CCMAgendaStatus xmlns="4B04BCF6-67E7-4E8F-8EAD-8F9293110B0F" xsi:nil="true"/>
    <Sent xmlns="4B04BCF6-67E7-4E8F-8EAD-8F9293110B0F" xsi:nil="true"/>
    <Receivers xmlns="4B04BCF6-67E7-4E8F-8EAD-8F9293110B0F"/>
    <Sender xmlns="4B04BCF6-67E7-4E8F-8EAD-8F9293110B0F" xsi:nil="true"/>
    <CCMMeetingCaseInstanceId xmlns="4B04BCF6-67E7-4E8F-8EAD-8F9293110B0F" xsi:nil="true"/>
    <CCMCognitiveType xmlns="http://schemas.microsoft.com/sharepoint/v3">0</CCMCognitiveType>
    <Chat xmlns="b8c76123-f7ce-440a-a542-2bbc34362fc1" xsi:nil="true"/>
    <CCMAgendaDocumentStatus xmlns="4B04BCF6-67E7-4E8F-8EAD-8F9293110B0F" xsi:nil="true"/>
    <DocumentStatus xmlns="4B04BCF6-67E7-4E8F-8EAD-8F9293110B0F">Ny</DocumentStatus>
    <CCMAgendaItemId xmlns="4B04BCF6-67E7-4E8F-8EAD-8F9293110B0F" xsi:nil="true"/>
    <Correspondance xmlns="4B04BCF6-67E7-4E8F-8EAD-8F9293110B0F" xsi:nil="true"/>
    <DocumentDate xmlns="4B04BCF6-67E7-4E8F-8EAD-8F9293110B0F">2020-12-03T23:00:00+00:00</DocumentDate>
    <geff194c38bc41baa2714651aaa0772e xmlns="4B04BCF6-67E7-4E8F-8EAD-8F9293110B0F">
      <Terms xmlns="http://schemas.microsoft.com/office/infopath/2007/PartnerControls"/>
    </geff194c38bc41baa2714651aaa0772e>
    <CCMArchiveDate xmlns="4B04BCF6-67E7-4E8F-8EAD-8F9293110B0F" xsi:nil="true"/>
    <CCMMeetingCaseLink xmlns="4B04BCF6-67E7-4E8F-8EAD-8F9293110B0F">
      <Url xsi:nil="true"/>
      <Description xsi:nil="true"/>
    </CCMMeetingCaseLink>
    <CCMMeetingCaseId xmlns="4B04BCF6-67E7-4E8F-8EAD-8F9293110B0F" xsi:nil="true"/>
    <i722e6f053934897a61e4e49bac99f20 xmlns="4B04BCF6-67E7-4E8F-8EAD-8F9293110B0F">
      <Terms xmlns="http://schemas.microsoft.com/office/infopath/2007/PartnerControls"/>
    </i722e6f053934897a61e4e49bac99f20>
    <CCMTemplateID xmlns="http://schemas.microsoft.com/sharepoint/v3">0</CCMTemplateID>
    <CCMSystemID xmlns="http://schemas.microsoft.com/sharepoint/v3">d4ee8c18-7abc-47e1-af6f-7aeb43728cfc</CCMSystemID>
    <LocalAttachment xmlns="http://schemas.microsoft.com/sharepoint/v3">false</LocalAttachment>
    <Related xmlns="http://schemas.microsoft.com/sharepoint/v3">false</Related>
    <CCMVisualId xmlns="http://schemas.microsoft.com/sharepoint/v3">EMN-2020-42457</CCMVisualId>
    <Finalized xmlns="http://schemas.microsoft.com/sharepoint/v3">false</Finalized>
    <DocID xmlns="http://schemas.microsoft.com/sharepoint/v3">1011278</DocID>
    <CaseRecordNumber xmlns="http://schemas.microsoft.com/sharepoint/v3">0</CaseRecordNumber>
    <CaseID xmlns="http://schemas.microsoft.com/sharepoint/v3">EMN-2020-42457</CaseID>
    <CCMMetadataExtractionStatus xmlns="http://schemas.microsoft.com/sharepoint/v3">CCMPageCount:InProgress;CCMCommentCount:InProgress</CCMMetadataExtractionStatu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GetOrganized dokument" ma:contentTypeID="0x010100AC085CFC53BC46CEA2EADE194AD9D482005FA4013D7E934746A500FE915D7C3436" ma:contentTypeVersion="0" ma:contentTypeDescription="GetOrganized dokument" ma:contentTypeScope="" ma:versionID="61e06d7c579a9f5f46e8b04a9ef08a27">
  <xsd:schema xmlns:xsd="http://www.w3.org/2001/XMLSchema" xmlns:xs="http://www.w3.org/2001/XMLSchema" xmlns:p="http://schemas.microsoft.com/office/2006/metadata/properties" xmlns:ns1="http://schemas.microsoft.com/sharepoint/v3" xmlns:ns2="4B04BCF6-67E7-4E8F-8EAD-8F9293110B0F" xmlns:ns3="b8c76123-f7ce-440a-a542-2bbc34362fc1" xmlns:ns4="4ac56cce-853a-466c-8f88-b56d7d5467a4" targetNamespace="http://schemas.microsoft.com/office/2006/metadata/properties" ma:root="true" ma:fieldsID="d2c3a8043add374b49c677deee2a920d" ns1:_="" ns2:_="" ns3:_="" ns4:_="">
    <xsd:import namespace="http://schemas.microsoft.com/sharepoint/v3"/>
    <xsd:import namespace="4B04BCF6-67E7-4E8F-8EAD-8F9293110B0F"/>
    <xsd:import namespace="b8c76123-f7ce-440a-a542-2bbc34362fc1"/>
    <xsd:import namespace="4ac56cce-853a-466c-8f88-b56d7d5467a4"/>
    <xsd:element name="properties">
      <xsd:complexType>
        <xsd:sequence>
          <xsd:element name="documentManagement">
            <xsd:complexType>
              <xsd:all>
                <xsd:element ref="ns2:DocumentStatus" minOccurs="0"/>
                <xsd:element ref="ns2:Correspondance" minOccurs="0"/>
                <xsd:element ref="ns3:Chat" minOccurs="0"/>
                <xsd:element ref="ns2:Sender" minOccurs="0"/>
                <xsd:element ref="ns2:Receivers" minOccurs="0"/>
                <xsd:element ref="ns1:CCMVisualId" minOccurs="0"/>
                <xsd:element ref="ns1:DocID" minOccurs="0"/>
                <xsd:element ref="ns1:Finalized" minOccurs="0"/>
                <xsd:element ref="ns1:Related" minOccurs="0"/>
                <xsd:element ref="ns1:LocalAttachment" minOccurs="0"/>
                <xsd:element ref="ns1:RegistrationDate" minOccurs="0"/>
                <xsd:element ref="ns1:CaseRecordNumber" minOccurs="0"/>
                <xsd:element ref="ns1:CCMTemplateName" minOccurs="0"/>
                <xsd:element ref="ns1:CCMTemplateVersion" minOccurs="0"/>
                <xsd:element ref="ns1:CCMTemplateID" minOccurs="0"/>
                <xsd:element ref="ns1:CCMSystemID" minOccurs="0"/>
                <xsd:element ref="ns1:WasEncrypted" minOccurs="0"/>
                <xsd:element ref="ns1:WasSigned" minOccurs="0"/>
                <xsd:element ref="ns1:MailHasAttachments" minOccurs="0"/>
                <xsd:element ref="ns1:CCMConversation" minOccurs="0"/>
                <xsd:element ref="ns1:CCMOriginalDocID" minOccurs="0"/>
                <xsd:element ref="ns2:CCMAgendaDocumentStatus" minOccurs="0"/>
                <xsd:element ref="ns2:CCMAgendaStatus" minOccurs="0"/>
                <xsd:element ref="ns2:CCMMeetingCaseId" minOccurs="0"/>
                <xsd:element ref="ns2:CCMMeetingCaseInstanceId" minOccurs="0"/>
                <xsd:element ref="ns2:CCMAgendaItemId" minOccurs="0"/>
                <xsd:element ref="ns2:CCMMeetingCaseLink" minOccurs="0"/>
                <xsd:element ref="ns2:AgendaStatusIcon" minOccurs="0"/>
                <xsd:element ref="ns4:TaxCatchAll" minOccurs="0"/>
                <xsd:element ref="ns2:i722e6f053934897a61e4e49bac99f20" minOccurs="0"/>
                <xsd:element ref="ns1:CaseID" minOccurs="0"/>
                <xsd:element ref="ns2:Sent" minOccurs="0"/>
                <xsd:element ref="ns2:DocumentDate" minOccurs="0"/>
                <xsd:element ref="ns1:CCMCognitiveType" minOccurs="0"/>
                <xsd:element ref="ns2:geff194c38bc41baa2714651aaa0772e" minOccurs="0"/>
                <xsd:element ref="ns2:CCMArchiveDate" minOccurs="0"/>
                <xsd:element ref="ns1:CCMMetadataExtractionStatus" minOccurs="0"/>
                <xsd:element ref="ns1:CCMPageCount" minOccurs="0"/>
                <xsd:element ref="ns1:CCMCommentCount" minOccurs="0"/>
                <xsd:element ref="ns1:CCMPreviewAnnotationsTask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CCMVisualId" ma:index="8" nillable="true" ma:displayName="Sags ID" ma:default="Tildeler" ma:internalName="CCMVisualId" ma:readOnly="true">
      <xsd:simpleType>
        <xsd:restriction base="dms:Text"/>
      </xsd:simpleType>
    </xsd:element>
    <xsd:element name="DocID" ma:index="9" nillable="true" ma:displayName="Dok ID" ma:default="Tildeler" ma:internalName="DocID" ma:readOnly="true">
      <xsd:simpleType>
        <xsd:restriction base="dms:Text"/>
      </xsd:simpleType>
    </xsd:element>
    <xsd:element name="Finalized" ma:index="10" nillable="true" ma:displayName="Endeligt" ma:default="False" ma:internalName="Finalized" ma:readOnly="true">
      <xsd:simpleType>
        <xsd:restriction base="dms:Boolean"/>
      </xsd:simpleType>
    </xsd:element>
    <xsd:element name="Related" ma:index="11" nillable="true" ma:displayName="Vedhæftet dokument" ma:default="False" ma:internalName="Related" ma:readOnly="true">
      <xsd:simpleType>
        <xsd:restriction base="dms:Boolean"/>
      </xsd:simpleType>
    </xsd:element>
    <xsd:element name="LocalAttachment" ma:index="12" nillable="true" ma:displayName="Lokalt bilag" ma:default="False" ma:internalName="LocalAttachment" ma:readOnly="true">
      <xsd:simpleType>
        <xsd:restriction base="dms:Boolean"/>
      </xsd:simpleType>
    </xsd:element>
    <xsd:element name="RegistrationDate" ma:index="13" nillable="true" ma:displayName="Registrerings dato" ma:format="DateTime" ma:internalName="RegistrationDate" ma:readOnly="true">
      <xsd:simpleType>
        <xsd:restriction base="dms:DateTime"/>
      </xsd:simpleType>
    </xsd:element>
    <xsd:element name="CaseRecordNumber" ma:index="14" nillable="true" ma:displayName="Akt ID" ma:decimals="0" ma:default="0" ma:internalName="CaseRecordNumber" ma:readOnly="true">
      <xsd:simpleType>
        <xsd:restriction base="dms:Number"/>
      </xsd:simpleType>
    </xsd:element>
    <xsd:element name="CCMTemplateName" ma:index="15" nillable="true" ma:displayName="Skabelonnavn" ma:internalName="CCMTemplateName" ma:readOnly="true">
      <xsd:simpleType>
        <xsd:restriction base="dms:Text"/>
      </xsd:simpleType>
    </xsd:element>
    <xsd:element name="CCMTemplateVersion" ma:index="16" nillable="true" ma:displayName="Skabelonversion" ma:internalName="CCMTemplateVersion" ma:readOnly="true">
      <xsd:simpleType>
        <xsd:restriction base="dms:Text"/>
      </xsd:simpleType>
    </xsd:element>
    <xsd:element name="CCMTemplateID" ma:index="17" nillable="true" ma:displayName="CCMTemplateID" ma:decimals="0" ma:default="0" ma:hidden="true" ma:internalName="CCMTemplateID" ma:readOnly="true">
      <xsd:simpleType>
        <xsd:restriction base="dms:Number"/>
      </xsd:simpleType>
    </xsd:element>
    <xsd:element name="CCMSystemID" ma:index="18" nillable="true" ma:displayName="CCMSystemID" ma:hidden="true" ma:internalName="CCMSystemID" ma:readOnly="true">
      <xsd:simpleType>
        <xsd:restriction base="dms:Text"/>
      </xsd:simpleType>
    </xsd:element>
    <xsd:element name="WasEncrypted" ma:index="19" nillable="true" ma:displayName="Krypteret" ma:default="False" ma:internalName="WasEncrypted" ma:readOnly="true">
      <xsd:simpleType>
        <xsd:restriction base="dms:Boolean"/>
      </xsd:simpleType>
    </xsd:element>
    <xsd:element name="WasSigned" ma:index="20" nillable="true" ma:displayName="Signeret" ma:default="False" ma:internalName="WasSigned" ma:readOnly="true">
      <xsd:simpleType>
        <xsd:restriction base="dms:Boolean"/>
      </xsd:simpleType>
    </xsd:element>
    <xsd:element name="MailHasAttachments" ma:index="21" nillable="true" ma:displayName="E-mail har vedhæftede filer" ma:default="False" ma:internalName="MailHasAttachments" ma:readOnly="true">
      <xsd:simpleType>
        <xsd:restriction base="dms:Boolean"/>
      </xsd:simpleType>
    </xsd:element>
    <xsd:element name="CCMConversation" ma:index="22" nillable="true" ma:displayName="Samtale" ma:internalName="CCMConversation" ma:readOnly="true">
      <xsd:simpleType>
        <xsd:restriction base="dms:Text"/>
      </xsd:simpleType>
    </xsd:element>
    <xsd:element name="CCMOriginalDocID" ma:index="24" nillable="true" ma:displayName="Originalt Dok ID" ma:description="" ma:internalName="CCMOriginalDocID" ma:readOnly="true">
      <xsd:simpleType>
        <xsd:restriction base="dms:Text"/>
      </xsd:simpleType>
    </xsd:element>
    <xsd:element name="CaseID" ma:index="41" nillable="true" ma:displayName="Sags ID" ma:default="Tildeler" ma:internalName="CaseID" ma:readOnly="true">
      <xsd:simpleType>
        <xsd:restriction base="dms:Text"/>
      </xsd:simpleType>
    </xsd:element>
    <xsd:element name="CCMCognitiveType" ma:index="44" nillable="true" ma:displayName="Følsomhed" ma:decimals="0" ma:description="" ma:internalName="CCMCognitiveType" ma:readOnly="false">
      <xsd:simpleType>
        <xsd:restriction base="dms:Number"/>
      </xsd:simpleType>
    </xsd:element>
    <xsd:element name="CCMMetadataExtractionStatus" ma:index="48" nillable="true" ma:displayName="CCMMetadataExtractionStatus" ma:default="CCMPageCount:InProgress;CCMCommentCount:InProgress" ma:hidden="true" ma:internalName="CCMMetadataExtractionStatus" ma:readOnly="false">
      <xsd:simpleType>
        <xsd:restriction base="dms:Text"/>
      </xsd:simpleType>
    </xsd:element>
    <xsd:element name="CCMPageCount" ma:index="49" nillable="true" ma:displayName="Sider" ma:decimals="0" ma:internalName="CCMPageCount" ma:readOnly="true">
      <xsd:simpleType>
        <xsd:restriction base="dms:Number"/>
      </xsd:simpleType>
    </xsd:element>
    <xsd:element name="CCMCommentCount" ma:index="50" nillable="true" ma:displayName="Kommentarer" ma:decimals="0" ma:internalName="CCMCommentCount" ma:readOnly="true">
      <xsd:simpleType>
        <xsd:restriction base="dms:Number"/>
      </xsd:simpleType>
    </xsd:element>
    <xsd:element name="CCMPreviewAnnotationsTasks" ma:index="51" nillable="true" ma:displayName="Opgaver" ma:decimals="0" ma:internalName="CCMPreviewAnnotationsTasks" ma:readOnly="tru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04BCF6-67E7-4E8F-8EAD-8F9293110B0F" elementFormDefault="qualified">
    <xsd:import namespace="http://schemas.microsoft.com/office/2006/documentManagement/types"/>
    <xsd:import namespace="http://schemas.microsoft.com/office/infopath/2007/PartnerControls"/>
    <xsd:element name="DocumentStatus" ma:index="3" nillable="true" ma:displayName="Status" ma:default="Endeligt" ma:format="Dropdown" ma:internalName="DocumentStatus">
      <xsd:simpleType>
        <xsd:restriction base="dms:Choice">
          <xsd:enumeration value="Ny"/>
          <xsd:enumeration value="Kladde"/>
          <xsd:enumeration value="Klar til godkendelse"/>
          <xsd:enumeration value="Godkendt"/>
          <xsd:enumeration value="Endeligt"/>
        </xsd:restriction>
      </xsd:simpleType>
    </xsd:element>
    <xsd:element name="Correspondance" ma:index="4" nillable="true" ma:displayName="Korrespondance" ma:format="Dropdown" ma:internalName="Correspondance">
      <xsd:simpleType>
        <xsd:restriction base="dms:Choice">
          <xsd:enumeration value="Intern"/>
          <xsd:enumeration value="Indgående"/>
          <xsd:enumeration value="Udgående"/>
        </xsd:restriction>
      </xsd:simpleType>
    </xsd:element>
    <xsd:element name="Sender" ma:index="6" nillable="true" ma:displayName="Afsender" ma:list="{E98CF136-5C3A-4069-9B3A-2B41EEAF7CEC}" ma:internalName="Sender" ma:showField="Email">
      <xsd:simpleType>
        <xsd:restriction base="dms:Lookup"/>
      </xsd:simpleType>
    </xsd:element>
    <xsd:element name="Receivers" ma:index="7" nillable="true" ma:displayName="Modtagere" ma:list="{E98CF136-5C3A-4069-9B3A-2B41EEAF7CEC}" ma:internalName="Receivers" ma:showField="Email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CMAgendaDocumentStatus" ma:index="26" nillable="true" ma:displayName="Status  for dagsordensdokument" ma:default="" ma:format="Dropdown" ma:hidden="true" ma:internalName="CCMAgendaDocumentStatus" ma:readOnly="false">
      <xsd:simpleType>
        <xsd:restriction base="dms:Choice">
          <xsd:enumeration value="Udkast"/>
          <xsd:enumeration value="Under udarbejdelse"/>
          <xsd:enumeration value="Endelig"/>
        </xsd:restriction>
      </xsd:simpleType>
    </xsd:element>
    <xsd:element name="CCMAgendaStatus" ma:index="27" nillable="true" ma:displayName="Dagsordenstatus" ma:default="" ma:format="Dropdown" ma:hidden="true" ma:internalName="CCMAgendaStatus" ma:readOnly="false">
      <xsd:simpleType>
        <xsd:restriction base="dms:Choice">
          <xsd:enumeration value="Anmeldt"/>
          <xsd:enumeration value="Optaget på dagsorden"/>
          <xsd:enumeration value="Behandlet"/>
          <xsd:enumeration value="Afvist til dagsorden"/>
          <xsd:enumeration value="Fjernet fra dagsorden"/>
        </xsd:restriction>
      </xsd:simpleType>
    </xsd:element>
    <xsd:element name="CCMMeetingCaseId" ma:index="28" nillable="true" ma:displayName="CCMMeetingCaseId" ma:hidden="true" ma:internalName="CCMMeetingCaseId">
      <xsd:simpleType>
        <xsd:restriction base="dms:Text">
          <xsd:maxLength value="255"/>
        </xsd:restriction>
      </xsd:simpleType>
    </xsd:element>
    <xsd:element name="CCMMeetingCaseInstanceId" ma:index="29" nillable="true" ma:displayName="CCMMeetingCaseInstanceId" ma:hidden="true" ma:internalName="CCMMeetingCaseInstanceId">
      <xsd:simpleType>
        <xsd:restriction base="dms:Text">
          <xsd:maxLength value="255"/>
        </xsd:restriction>
      </xsd:simpleType>
    </xsd:element>
    <xsd:element name="CCMAgendaItemId" ma:index="30" nillable="true" ma:displayName="CCMAgendaItemId" ma:decimals="0" ma:hidden="true" ma:internalName="CCMAgendaItemId">
      <xsd:simpleType>
        <xsd:restriction base="dms:Number"/>
      </xsd:simpleType>
    </xsd:element>
    <xsd:element name="CCMMeetingCaseLink" ma:index="31" nillable="true" ma:displayName="Mødesag" ma:format="Hyperlink" ma:hidden="true" ma:internalName="CCMMeetingCaseLink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AgendaStatusIcon" ma:index="32" nillable="true" ma:displayName="Ikon for dagsordensstatus" ma:internalName="AgendaStatusIcon" ma:readOnly="true">
      <xsd:simpleType>
        <xsd:restriction base="dms:Unknown"/>
      </xsd:simpleType>
    </xsd:element>
    <xsd:element name="i722e6f053934897a61e4e49bac99f20" ma:index="39" nillable="true" ma:taxonomy="true" ma:internalName="i722e6f053934897a61e4e49bac99f20" ma:taxonomyFieldName="DocumentType" ma:displayName="Dokumenttype" ma:default="" ma:fieldId="{2722e6f0-5393-4897-a61e-4e49bac99f20}" ma:taxonomyMulti="true" ma:sspId="2babc505-04aa-418d-8ce5-8ee913c84e41" ma:termSetId="29b3f5a5-4f4b-4122-83df-63145e7d3c4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ent" ma:index="42" nillable="true" ma:displayName="Afsendt" ma:format="DateTime" ma:hidden="true" ma:internalName="Sent" ma:readOnly="false">
      <xsd:simpleType>
        <xsd:restriction base="dms:DateTime"/>
      </xsd:simpleType>
    </xsd:element>
    <xsd:element name="DocumentDate" ma:index="43" nillable="true" ma:displayName="Dokumentdato" ma:default="[today]" ma:format="DateOnly" ma:internalName="DocumentDate">
      <xsd:simpleType>
        <xsd:restriction base="dms:DateTime"/>
      </xsd:simpleType>
    </xsd:element>
    <xsd:element name="geff194c38bc41baa2714651aaa0772e" ma:index="46" nillable="true" ma:taxonomy="true" ma:internalName="geff194c38bc41baa2714651aaa0772e" ma:taxonomyFieldName="CCMArchiveTypeOnDoc" ma:displayName="Arkiveringstype" ma:default="" ma:fieldId="{0eff194c-38bc-41ba-a271-4651aaa0772e}" ma:sspId="2babc505-04aa-418d-8ce5-8ee913c84e41" ma:termSetId="70f9176d-0002-4ea8-8780-d4637390bd1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CMArchiveDate" ma:index="47" nillable="true" ma:displayName="Arkiveringsdato" ma:format="DateOnly" ma:internalName="CCMArchive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c76123-f7ce-440a-a542-2bbc34362fc1" elementFormDefault="qualified">
    <xsd:import namespace="http://schemas.microsoft.com/office/2006/documentManagement/types"/>
    <xsd:import namespace="http://schemas.microsoft.com/office/infopath/2007/PartnerControls"/>
    <xsd:element name="Chat" ma:index="5" nillable="true" ma:displayName="Kommentarer" ma:internalName="Chat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c56cce-853a-466c-8f88-b56d7d5467a4" elementFormDefault="qualified">
    <xsd:import namespace="http://schemas.microsoft.com/office/2006/documentManagement/types"/>
    <xsd:import namespace="http://schemas.microsoft.com/office/infopath/2007/PartnerControls"/>
    <xsd:element name="TaxCatchAll" ma:index="37" nillable="true" ma:displayName="Taxonomy Catch All Column" ma:hidden="true" ma:list="{8260f302-5ec1-49e4-83d9-38c03428e33c}" ma:internalName="TaxCatchAll" ma:showField="CatchAllData" ma:web="4ac56cce-853a-466c-8f88-b56d7d5467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38" ma:displayName="Indholdstype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681FD53-D198-4561-8011-FFFAE11AFC3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3C92D0C-FDF7-4AA5-91F6-64162B49952D}">
  <ds:schemaRefs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purl.org/dc/terms/"/>
    <ds:schemaRef ds:uri="4ac56cce-853a-466c-8f88-b56d7d5467a4"/>
    <ds:schemaRef ds:uri="http://schemas.microsoft.com/office/2006/documentManagement/types"/>
    <ds:schemaRef ds:uri="b8c76123-f7ce-440a-a542-2bbc34362fc1"/>
    <ds:schemaRef ds:uri="4B04BCF6-67E7-4E8F-8EAD-8F9293110B0F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41B362F-12C7-4A4D-9166-3110A7FC0E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B04BCF6-67E7-4E8F-8EAD-8F9293110B0F"/>
    <ds:schemaRef ds:uri="b8c76123-f7ce-440a-a542-2bbc34362fc1"/>
    <ds:schemaRef ds:uri="4ac56cce-853a-466c-8f88-b56d7d5467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Evida</Template>
  <TotalTime>13373</TotalTime>
  <Words>389</Words>
  <Application>Microsoft Office PowerPoint</Application>
  <PresentationFormat>Widescreen</PresentationFormat>
  <Paragraphs>74</Paragraphs>
  <Slides>11</Slides>
  <Notes>2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11</vt:i4>
      </vt:variant>
    </vt:vector>
  </HeadingPairs>
  <TitlesOfParts>
    <vt:vector size="18" baseType="lpstr">
      <vt:lpstr>Arial</vt:lpstr>
      <vt:lpstr>Calibri</vt:lpstr>
      <vt:lpstr>Fibra One Alt</vt:lpstr>
      <vt:lpstr>Fibra One Alt SemiBold</vt:lpstr>
      <vt:lpstr>Wingdings</vt:lpstr>
      <vt:lpstr>Evida</vt:lpstr>
      <vt:lpstr>think-cell Slide</vt:lpstr>
      <vt:lpstr>Udfasning af gas – hvorfor og hvordan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Præsentation, Shippers Forum</dc:title>
  <dc:creator>Bjarne Mortensen</dc:creator>
  <cp:lastModifiedBy>Janne Roest-Madsen</cp:lastModifiedBy>
  <cp:revision>180</cp:revision>
  <dcterms:created xsi:type="dcterms:W3CDTF">2020-06-16T11:10:14Z</dcterms:created>
  <dcterms:modified xsi:type="dcterms:W3CDTF">2022-10-04T07:21:58Z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ødeprofil">
    <vt:lpwstr/>
  </property>
  <property fmtid="{D5CDD505-2E9C-101B-9397-08002B2CF9AE}" pid="3" name="CaseProfile">
    <vt:lpwstr/>
  </property>
  <property fmtid="{D5CDD505-2E9C-101B-9397-08002B2CF9AE}" pid="4" name="Sagsprofil">
    <vt:lpwstr/>
  </property>
  <property fmtid="{D5CDD505-2E9C-101B-9397-08002B2CF9AE}" pid="5" name="ContentTypeId">
    <vt:lpwstr>0x010100AC085CFC53BC46CEA2EADE194AD9D482005FA4013D7E934746A500FE915D7C3436</vt:lpwstr>
  </property>
  <property fmtid="{D5CDD505-2E9C-101B-9397-08002B2CF9AE}" pid="6" name="CCMSystemID">
    <vt:lpwstr>d4ee8c18-7abc-47e1-af6f-7aeb43728cfc</vt:lpwstr>
  </property>
  <property fmtid="{D5CDD505-2E9C-101B-9397-08002B2CF9AE}" pid="7" name="DocumentType">
    <vt:lpwstr/>
  </property>
  <property fmtid="{D5CDD505-2E9C-101B-9397-08002B2CF9AE}" pid="8" name="CCMOneDriveID">
    <vt:lpwstr/>
  </property>
  <property fmtid="{D5CDD505-2E9C-101B-9397-08002B2CF9AE}" pid="9" name="CCMOneDriveOwnerID">
    <vt:lpwstr/>
  </property>
  <property fmtid="{D5CDD505-2E9C-101B-9397-08002B2CF9AE}" pid="10" name="CCMOneDriveItemID">
    <vt:lpwstr/>
  </property>
  <property fmtid="{D5CDD505-2E9C-101B-9397-08002B2CF9AE}" pid="11" name="CCMIsSharedOnOneDrive">
    <vt:bool>false</vt:bool>
  </property>
  <property fmtid="{D5CDD505-2E9C-101B-9397-08002B2CF9AE}" pid="12" name="CCMArchiveTypeOnDoc">
    <vt:lpwstr/>
  </property>
  <property fmtid="{D5CDD505-2E9C-101B-9397-08002B2CF9AE}" pid="13" name="CCMSystem">
    <vt:lpwstr> </vt:lpwstr>
  </property>
  <property fmtid="{D5CDD505-2E9C-101B-9397-08002B2CF9AE}" pid="14" name="CCMEventContext">
    <vt:lpwstr>d184a2ce-b450-4ba0-9781-4f1452f16948</vt:lpwstr>
  </property>
</Properties>
</file>